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88" r:id="rId5"/>
    <p:sldId id="258" r:id="rId6"/>
    <p:sldId id="263" r:id="rId7"/>
    <p:sldId id="274" r:id="rId8"/>
    <p:sldId id="264" r:id="rId9"/>
    <p:sldId id="275" r:id="rId10"/>
    <p:sldId id="276" r:id="rId11"/>
    <p:sldId id="278" r:id="rId12"/>
    <p:sldId id="279" r:id="rId13"/>
    <p:sldId id="280" r:id="rId14"/>
    <p:sldId id="281" r:id="rId15"/>
    <p:sldId id="282" r:id="rId16"/>
    <p:sldId id="265" r:id="rId17"/>
    <p:sldId id="283" r:id="rId18"/>
    <p:sldId id="266" r:id="rId19"/>
    <p:sldId id="267" r:id="rId20"/>
    <p:sldId id="269" r:id="rId21"/>
    <p:sldId id="270" r:id="rId22"/>
    <p:sldId id="286" r:id="rId23"/>
    <p:sldId id="284" r:id="rId24"/>
    <p:sldId id="285" r:id="rId25"/>
    <p:sldId id="304" r:id="rId26"/>
    <p:sldId id="271" r:id="rId27"/>
    <p:sldId id="297" r:id="rId28"/>
    <p:sldId id="298" r:id="rId29"/>
    <p:sldId id="272" r:id="rId30"/>
    <p:sldId id="289" r:id="rId31"/>
    <p:sldId id="290" r:id="rId32"/>
    <p:sldId id="273" r:id="rId33"/>
    <p:sldId id="291" r:id="rId34"/>
    <p:sldId id="292" r:id="rId35"/>
    <p:sldId id="293" r:id="rId36"/>
    <p:sldId id="294" r:id="rId37"/>
    <p:sldId id="295" r:id="rId38"/>
    <p:sldId id="296" r:id="rId39"/>
    <p:sldId id="299" r:id="rId40"/>
    <p:sldId id="300" r:id="rId41"/>
    <p:sldId id="302" r:id="rId42"/>
    <p:sldId id="303" r:id="rId4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0D0D"/>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848" y="4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177758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231738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3441010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8563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9120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806030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676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599013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17265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277220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70570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647270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09444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65661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6884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158959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249545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292927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649745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121727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1078154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E9C699FA-5015-4A44-A9FB-FB0EC1548858}" type="datetimeFigureOut">
              <a:rPr lang="es-ES" smtClean="0"/>
              <a:t>14/04/2016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5EEE74F3-5E6D-4C5D-A7C9-16631C563ADA}" type="slidenum">
              <a:rPr lang="es-ES" smtClean="0"/>
              <a:t>‹Nº›</a:t>
            </a:fld>
            <a:endParaRPr lang="es-ES"/>
          </a:p>
        </p:txBody>
      </p:sp>
    </p:spTree>
    <p:extLst>
      <p:ext uri="{BB962C8B-B14F-4D97-AF65-F5344CB8AC3E}">
        <p14:creationId xmlns:p14="http://schemas.microsoft.com/office/powerpoint/2010/main" val="2552097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699FA-5015-4A44-A9FB-FB0EC1548858}" type="datetimeFigureOut">
              <a:rPr lang="es-ES" smtClean="0"/>
              <a:t>14/04/2016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E74F3-5E6D-4C5D-A7C9-16631C563ADA}" type="slidenum">
              <a:rPr lang="es-ES" smtClean="0"/>
              <a:t>‹Nº›</a:t>
            </a:fld>
            <a:endParaRPr lang="es-ES"/>
          </a:p>
        </p:txBody>
      </p:sp>
    </p:spTree>
    <p:extLst>
      <p:ext uri="{BB962C8B-B14F-4D97-AF65-F5344CB8AC3E}">
        <p14:creationId xmlns:p14="http://schemas.microsoft.com/office/powerpoint/2010/main" val="1389202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699FA-5015-4A44-A9FB-FB0EC1548858}" type="datetimeFigureOut">
              <a:rPr lang="es-ES" smtClean="0">
                <a:solidFill>
                  <a:prstClr val="black">
                    <a:tint val="75000"/>
                  </a:prstClr>
                </a:solidFill>
              </a:rPr>
              <a:pPr/>
              <a:t>14/04/2016</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E74F3-5E6D-4C5D-A7C9-16631C563AD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7762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png"/><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6021288"/>
            <a:ext cx="9144000" cy="836712"/>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s-ES" dirty="0"/>
              <a:t> </a:t>
            </a:r>
            <a:r>
              <a:rPr lang="es-ES" dirty="0" smtClean="0"/>
              <a:t>    ROBERTO GARCÍA ROMERO</a:t>
            </a:r>
            <a:r>
              <a:rPr lang="es-ES" dirty="0"/>
              <a:t>	</a:t>
            </a:r>
            <a:endParaRPr lang="es-ES" dirty="0" smtClean="0"/>
          </a:p>
          <a:p>
            <a:r>
              <a:rPr lang="es-ES" dirty="0" smtClean="0"/>
              <a:t>     ESCUELA POLITÉCNICA </a:t>
            </a:r>
            <a:r>
              <a:rPr lang="es-ES" dirty="0"/>
              <a:t>CÁCERES 		</a:t>
            </a:r>
            <a:r>
              <a:rPr lang="es-ES" dirty="0" smtClean="0"/>
              <a:t>		SMART </a:t>
            </a:r>
            <a:r>
              <a:rPr lang="es-ES" dirty="0"/>
              <a:t>OPEN </a:t>
            </a:r>
            <a:r>
              <a:rPr lang="es-ES" dirty="0" smtClean="0"/>
              <a:t>LAB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5796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403648" y="1700808"/>
            <a:ext cx="6624736" cy="2123658"/>
          </a:xfrm>
          <a:prstGeom prst="rect">
            <a:avLst/>
          </a:prstGeom>
          <a:noFill/>
        </p:spPr>
        <p:txBody>
          <a:bodyPr wrap="square" rtlCol="0">
            <a:spAutoFit/>
          </a:bodyPr>
          <a:lstStyle/>
          <a:p>
            <a:pPr algn="ctr"/>
            <a:r>
              <a:rPr lang="es-ES" sz="6600" b="1" dirty="0" smtClean="0">
                <a:solidFill>
                  <a:schemeClr val="tx1">
                    <a:lumMod val="65000"/>
                    <a:lumOff val="35000"/>
                  </a:schemeClr>
                </a:solidFill>
              </a:rPr>
              <a:t>CURSO DE DISEÑO 3D</a:t>
            </a:r>
            <a:endParaRPr lang="es-ES" sz="6600" b="1" dirty="0">
              <a:solidFill>
                <a:schemeClr val="tx1">
                  <a:lumMod val="65000"/>
                  <a:lumOff val="3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288" y="6021288"/>
            <a:ext cx="836712" cy="836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22086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400" y="1988840"/>
            <a:ext cx="2286747"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89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058" y="1982938"/>
            <a:ext cx="100965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8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6786" y="1988840"/>
            <a:ext cx="2325590" cy="377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23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773" y="1982938"/>
            <a:ext cx="1626739" cy="3354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35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43" y="1700807"/>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8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2606" y="1982938"/>
            <a:ext cx="1225105" cy="84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762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028"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96" y="1982938"/>
            <a:ext cx="1577980" cy="224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977796" y="1988840"/>
            <a:ext cx="1577980"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713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028"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03366"/>
            <a:ext cx="3509996" cy="307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Rectángulo"/>
          <p:cNvSpPr/>
          <p:nvPr/>
        </p:nvSpPr>
        <p:spPr>
          <a:xfrm>
            <a:off x="6228184" y="2348880"/>
            <a:ext cx="2448272" cy="38164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CuadroTexto"/>
          <p:cNvSpPr txBox="1"/>
          <p:nvPr/>
        </p:nvSpPr>
        <p:spPr>
          <a:xfrm>
            <a:off x="6228184" y="2345691"/>
            <a:ext cx="2520280" cy="3816429"/>
          </a:xfrm>
          <a:prstGeom prst="rect">
            <a:avLst/>
          </a:prstGeom>
          <a:noFill/>
        </p:spPr>
        <p:txBody>
          <a:bodyPr wrap="square" rtlCol="0">
            <a:spAutoFit/>
          </a:bodyPr>
          <a:lstStyle/>
          <a:p>
            <a:r>
              <a:rPr lang="es-ES" b="1" dirty="0" smtClean="0">
                <a:solidFill>
                  <a:schemeClr val="bg1">
                    <a:lumMod val="95000"/>
                  </a:schemeClr>
                </a:solidFill>
              </a:rPr>
              <a:t>ACTIVAMOS</a:t>
            </a:r>
            <a:r>
              <a:rPr lang="es-ES" sz="1600" dirty="0" smtClean="0">
                <a:solidFill>
                  <a:schemeClr val="bg1">
                    <a:lumMod val="95000"/>
                  </a:schemeClr>
                </a:solidFill>
              </a:rPr>
              <a:t> </a:t>
            </a:r>
          </a:p>
          <a:p>
            <a:pPr marL="285750" indent="-285750">
              <a:buFont typeface="Wingdings" panose="05000000000000000000" pitchFamily="2" charset="2"/>
              <a:buChar char="q"/>
            </a:pPr>
            <a:r>
              <a:rPr lang="es-ES" sz="1600" dirty="0" smtClean="0">
                <a:solidFill>
                  <a:schemeClr val="bg1">
                    <a:lumMod val="95000"/>
                  </a:schemeClr>
                </a:solidFill>
              </a:rPr>
              <a:t>ALMACÉN</a:t>
            </a:r>
          </a:p>
          <a:p>
            <a:pPr marL="285750" indent="-285750">
              <a:buFont typeface="Wingdings" panose="05000000000000000000" pitchFamily="2" charset="2"/>
              <a:buChar char="q"/>
            </a:pPr>
            <a:r>
              <a:rPr lang="es-ES" sz="1600" dirty="0" smtClean="0">
                <a:solidFill>
                  <a:schemeClr val="bg1">
                    <a:lumMod val="95000"/>
                  </a:schemeClr>
                </a:solidFill>
              </a:rPr>
              <a:t>CAJA DE ARENA</a:t>
            </a:r>
          </a:p>
          <a:p>
            <a:pPr marL="285750" indent="-285750">
              <a:buFont typeface="Wingdings" panose="05000000000000000000" pitchFamily="2" charset="2"/>
              <a:buChar char="q"/>
            </a:pPr>
            <a:r>
              <a:rPr lang="es-ES" sz="1600" dirty="0" smtClean="0">
                <a:solidFill>
                  <a:schemeClr val="bg1">
                    <a:lumMod val="95000"/>
                  </a:schemeClr>
                </a:solidFill>
              </a:rPr>
              <a:t>CAPAS</a:t>
            </a:r>
          </a:p>
          <a:p>
            <a:pPr marL="285750" indent="-285750">
              <a:buFont typeface="Wingdings" panose="05000000000000000000" pitchFamily="2" charset="2"/>
              <a:buChar char="q"/>
            </a:pPr>
            <a:r>
              <a:rPr lang="es-ES" sz="1600" dirty="0" smtClean="0">
                <a:solidFill>
                  <a:schemeClr val="bg1">
                    <a:lumMod val="95000"/>
                  </a:schemeClr>
                </a:solidFill>
              </a:rPr>
              <a:t>CONJUNTO GRANDE DE HERRAMIENTAS</a:t>
            </a:r>
          </a:p>
          <a:p>
            <a:pPr marL="285750" indent="-285750">
              <a:buFont typeface="Wingdings" panose="05000000000000000000" pitchFamily="2" charset="2"/>
              <a:buChar char="q"/>
            </a:pPr>
            <a:r>
              <a:rPr lang="es-ES" sz="1600" dirty="0" smtClean="0">
                <a:solidFill>
                  <a:schemeClr val="bg1">
                    <a:lumMod val="95000"/>
                  </a:schemeClr>
                </a:solidFill>
              </a:rPr>
              <a:t>ESTILOS</a:t>
            </a:r>
          </a:p>
          <a:p>
            <a:pPr marL="285750" indent="-285750">
              <a:buFont typeface="Wingdings" panose="05000000000000000000" pitchFamily="2" charset="2"/>
              <a:buChar char="q"/>
            </a:pPr>
            <a:r>
              <a:rPr lang="es-ES" sz="1600" dirty="0" smtClean="0">
                <a:solidFill>
                  <a:schemeClr val="bg1">
                    <a:lumMod val="95000"/>
                  </a:schemeClr>
                </a:solidFill>
              </a:rPr>
              <a:t>GOOGLE</a:t>
            </a:r>
          </a:p>
          <a:p>
            <a:pPr marL="285750" indent="-285750">
              <a:buFont typeface="Wingdings" panose="05000000000000000000" pitchFamily="2" charset="2"/>
              <a:buChar char="q"/>
            </a:pPr>
            <a:r>
              <a:rPr lang="es-ES" sz="1600" dirty="0" smtClean="0">
                <a:solidFill>
                  <a:schemeClr val="bg1">
                    <a:lumMod val="95000"/>
                  </a:schemeClr>
                </a:solidFill>
              </a:rPr>
              <a:t>HERRAMIENTAS DE CÁMARA AVANZADA</a:t>
            </a:r>
          </a:p>
          <a:p>
            <a:pPr marL="285750" indent="-285750">
              <a:buFont typeface="Wingdings" panose="05000000000000000000" pitchFamily="2" charset="2"/>
              <a:buChar char="q"/>
            </a:pPr>
            <a:r>
              <a:rPr lang="es-ES" sz="1600" dirty="0" smtClean="0">
                <a:solidFill>
                  <a:schemeClr val="bg1">
                    <a:lumMod val="95000"/>
                  </a:schemeClr>
                </a:solidFill>
              </a:rPr>
              <a:t>PRINCIPAL</a:t>
            </a:r>
          </a:p>
          <a:p>
            <a:pPr marL="285750" indent="-285750">
              <a:buFont typeface="Wingdings" panose="05000000000000000000" pitchFamily="2" charset="2"/>
              <a:buChar char="q"/>
            </a:pPr>
            <a:r>
              <a:rPr lang="es-ES" sz="1600" dirty="0" smtClean="0">
                <a:solidFill>
                  <a:schemeClr val="bg1">
                    <a:lumMod val="95000"/>
                  </a:schemeClr>
                </a:solidFill>
              </a:rPr>
              <a:t>SECCIÓN</a:t>
            </a:r>
          </a:p>
          <a:p>
            <a:pPr marL="285750" indent="-285750">
              <a:buFont typeface="Wingdings" panose="05000000000000000000" pitchFamily="2" charset="2"/>
              <a:buChar char="q"/>
            </a:pPr>
            <a:r>
              <a:rPr lang="es-ES" sz="1600" dirty="0" smtClean="0">
                <a:solidFill>
                  <a:schemeClr val="bg1">
                    <a:lumMod val="95000"/>
                  </a:schemeClr>
                </a:solidFill>
              </a:rPr>
              <a:t>SÓLIDOS</a:t>
            </a:r>
          </a:p>
          <a:p>
            <a:pPr marL="285750" indent="-285750">
              <a:buFont typeface="Wingdings" panose="05000000000000000000" pitchFamily="2" charset="2"/>
              <a:buChar char="q"/>
            </a:pPr>
            <a:r>
              <a:rPr lang="es-ES" sz="1600" dirty="0" smtClean="0">
                <a:solidFill>
                  <a:schemeClr val="bg1">
                    <a:lumMod val="95000"/>
                  </a:schemeClr>
                </a:solidFill>
              </a:rPr>
              <a:t>SOMBRAS</a:t>
            </a:r>
          </a:p>
          <a:p>
            <a:pPr marL="285750" indent="-285750">
              <a:buFont typeface="Wingdings" panose="05000000000000000000" pitchFamily="2" charset="2"/>
              <a:buChar char="q"/>
            </a:pPr>
            <a:r>
              <a:rPr lang="es-ES" sz="1600" dirty="0" smtClean="0">
                <a:solidFill>
                  <a:schemeClr val="bg1">
                    <a:lumMod val="95000"/>
                  </a:schemeClr>
                </a:solidFill>
              </a:rPr>
              <a:t>VISTAS</a:t>
            </a:r>
            <a:endParaRPr lang="es-ES" sz="1600" dirty="0">
              <a:solidFill>
                <a:schemeClr val="bg1">
                  <a:lumMod val="95000"/>
                </a:schemeClr>
              </a:solidFill>
            </a:endParaRPr>
          </a:p>
        </p:txBody>
      </p:sp>
    </p:spTree>
    <p:extLst>
      <p:ext uri="{BB962C8B-B14F-4D97-AF65-F5344CB8AC3E}">
        <p14:creationId xmlns:p14="http://schemas.microsoft.com/office/powerpoint/2010/main" val="292818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99650"/>
            <a:ext cx="8102202" cy="1446550"/>
          </a:xfrm>
          <a:prstGeom prst="rect">
            <a:avLst/>
          </a:prstGeom>
          <a:noFill/>
        </p:spPr>
        <p:txBody>
          <a:bodyPr wrap="square" rtlCol="0">
            <a:spAutoFit/>
          </a:bodyPr>
          <a:lstStyle/>
          <a:p>
            <a:r>
              <a:rPr lang="es-ES" sz="4400" b="1" i="1" dirty="0" smtClean="0"/>
              <a:t>INTERACTUAR CON EL ENTORNO DE TRABAJO</a:t>
            </a:r>
            <a:endParaRPr lang="es-ES" sz="4400" b="1" i="1"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191" y="1773719"/>
            <a:ext cx="786157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614558" y="4137422"/>
            <a:ext cx="289564"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Rectángulo"/>
          <p:cNvSpPr/>
          <p:nvPr/>
        </p:nvSpPr>
        <p:spPr>
          <a:xfrm>
            <a:off x="1177113" y="3249883"/>
            <a:ext cx="792088" cy="1224137"/>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Flecha derecha"/>
          <p:cNvSpPr/>
          <p:nvPr/>
        </p:nvSpPr>
        <p:spPr>
          <a:xfrm>
            <a:off x="957129" y="4293096"/>
            <a:ext cx="169463"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782" y="3366651"/>
            <a:ext cx="6667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2115774" y="2348880"/>
            <a:ext cx="4176464" cy="82025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Rectángulo"/>
          <p:cNvSpPr/>
          <p:nvPr/>
        </p:nvSpPr>
        <p:spPr>
          <a:xfrm>
            <a:off x="2123728" y="3320305"/>
            <a:ext cx="4176464" cy="91761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Rectángulo"/>
          <p:cNvSpPr/>
          <p:nvPr/>
        </p:nvSpPr>
        <p:spPr>
          <a:xfrm>
            <a:off x="2129197" y="4389450"/>
            <a:ext cx="4176464" cy="134380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426697"/>
            <a:ext cx="216024" cy="252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2187782" y="2370465"/>
            <a:ext cx="4104456" cy="800219"/>
          </a:xfrm>
          <a:prstGeom prst="rect">
            <a:avLst/>
          </a:prstGeom>
          <a:noFill/>
        </p:spPr>
        <p:txBody>
          <a:bodyPr wrap="square" rtlCol="0">
            <a:spAutoFit/>
          </a:bodyPr>
          <a:lstStyle/>
          <a:p>
            <a:r>
              <a:rPr lang="es-ES" dirty="0" smtClean="0">
                <a:solidFill>
                  <a:schemeClr val="bg1">
                    <a:lumMod val="95000"/>
                  </a:schemeClr>
                </a:solidFill>
              </a:rPr>
              <a:t>     ORBITAR</a:t>
            </a:r>
          </a:p>
          <a:p>
            <a:pPr marL="285750" indent="-285750">
              <a:buFont typeface="Wingdings" panose="05000000000000000000" pitchFamily="2" charset="2"/>
              <a:buChar char="q"/>
            </a:pPr>
            <a:r>
              <a:rPr lang="es-ES" sz="1400" dirty="0" smtClean="0">
                <a:solidFill>
                  <a:schemeClr val="bg1">
                    <a:lumMod val="95000"/>
                  </a:schemeClr>
                </a:solidFill>
              </a:rPr>
              <a:t>Permite rotar el espacio de trabajo 360 grados</a:t>
            </a:r>
          </a:p>
          <a:p>
            <a:pPr marL="285750" indent="-285750">
              <a:buFont typeface="Wingdings" panose="05000000000000000000" pitchFamily="2" charset="2"/>
              <a:buChar char="q"/>
            </a:pPr>
            <a:r>
              <a:rPr lang="es-ES" sz="1400" dirty="0" smtClean="0">
                <a:solidFill>
                  <a:schemeClr val="bg1">
                    <a:lumMod val="95000"/>
                  </a:schemeClr>
                </a:solidFill>
              </a:rPr>
              <a:t>Funcionamiento: </a:t>
            </a:r>
            <a:r>
              <a:rPr lang="es-ES" sz="1400" dirty="0" err="1">
                <a:solidFill>
                  <a:schemeClr val="bg1">
                    <a:lumMod val="95000"/>
                  </a:schemeClr>
                </a:solidFill>
              </a:rPr>
              <a:t>c</a:t>
            </a:r>
            <a:r>
              <a:rPr lang="es-ES" sz="1400" dirty="0" err="1" smtClean="0">
                <a:solidFill>
                  <a:schemeClr val="bg1">
                    <a:lumMod val="95000"/>
                  </a:schemeClr>
                </a:solidFill>
              </a:rPr>
              <a:t>lick</a:t>
            </a:r>
            <a:r>
              <a:rPr lang="es-ES" sz="1400" dirty="0" smtClean="0">
                <a:solidFill>
                  <a:schemeClr val="bg1">
                    <a:lumMod val="95000"/>
                  </a:schemeClr>
                </a:solidFill>
              </a:rPr>
              <a:t> + desplazamiento con ratón</a:t>
            </a:r>
            <a:endParaRPr lang="es-ES" sz="1400" dirty="0">
              <a:solidFill>
                <a:schemeClr val="bg1">
                  <a:lumMod val="95000"/>
                </a:schemeClr>
              </a:solidFill>
            </a:endParaRPr>
          </a:p>
        </p:txBody>
      </p:sp>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435409"/>
            <a:ext cx="219254" cy="212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23 CuadroTexto"/>
          <p:cNvSpPr txBox="1"/>
          <p:nvPr/>
        </p:nvSpPr>
        <p:spPr>
          <a:xfrm>
            <a:off x="2175137" y="3357056"/>
            <a:ext cx="4104456" cy="800219"/>
          </a:xfrm>
          <a:prstGeom prst="rect">
            <a:avLst/>
          </a:prstGeom>
          <a:noFill/>
        </p:spPr>
        <p:txBody>
          <a:bodyPr wrap="square" rtlCol="0">
            <a:spAutoFit/>
          </a:bodyPr>
          <a:lstStyle/>
          <a:p>
            <a:r>
              <a:rPr lang="es-ES" dirty="0" smtClean="0">
                <a:solidFill>
                  <a:schemeClr val="bg1">
                    <a:lumMod val="95000"/>
                  </a:schemeClr>
                </a:solidFill>
              </a:rPr>
              <a:t>     DESPLAZAR</a:t>
            </a:r>
          </a:p>
          <a:p>
            <a:pPr marL="285750" indent="-285750">
              <a:buFont typeface="Wingdings" panose="05000000000000000000" pitchFamily="2" charset="2"/>
              <a:buChar char="q"/>
            </a:pPr>
            <a:r>
              <a:rPr lang="es-ES" sz="1400" dirty="0" smtClean="0">
                <a:solidFill>
                  <a:schemeClr val="bg1">
                    <a:lumMod val="95000"/>
                  </a:schemeClr>
                </a:solidFill>
              </a:rPr>
              <a:t>Permite desplazarse por el espacio de trabajo</a:t>
            </a:r>
          </a:p>
          <a:p>
            <a:pPr marL="285750" indent="-285750">
              <a:buFont typeface="Wingdings" panose="05000000000000000000" pitchFamily="2" charset="2"/>
              <a:buChar char="q"/>
            </a:pPr>
            <a:r>
              <a:rPr lang="es-ES" sz="1400" dirty="0" smtClean="0">
                <a:solidFill>
                  <a:schemeClr val="bg1">
                    <a:lumMod val="95000"/>
                  </a:schemeClr>
                </a:solidFill>
              </a:rPr>
              <a:t>Funcionamiento: </a:t>
            </a:r>
            <a:r>
              <a:rPr lang="es-ES" sz="1400" dirty="0" err="1">
                <a:solidFill>
                  <a:schemeClr val="bg1">
                    <a:lumMod val="95000"/>
                  </a:schemeClr>
                </a:solidFill>
              </a:rPr>
              <a:t>c</a:t>
            </a:r>
            <a:r>
              <a:rPr lang="es-ES" sz="1400" dirty="0" err="1" smtClean="0">
                <a:solidFill>
                  <a:schemeClr val="bg1">
                    <a:lumMod val="95000"/>
                  </a:schemeClr>
                </a:solidFill>
              </a:rPr>
              <a:t>lick</a:t>
            </a:r>
            <a:r>
              <a:rPr lang="es-ES" sz="1400" dirty="0" smtClean="0">
                <a:solidFill>
                  <a:schemeClr val="bg1">
                    <a:lumMod val="95000"/>
                  </a:schemeClr>
                </a:solidFill>
              </a:rPr>
              <a:t> + desplazamiento con ratón</a:t>
            </a:r>
            <a:endParaRPr lang="es-ES" sz="1400" dirty="0">
              <a:solidFill>
                <a:schemeClr val="bg1">
                  <a:lumMod val="95000"/>
                </a:schemeClr>
              </a:solidFill>
            </a:endParaRP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373" y="4487007"/>
            <a:ext cx="224530" cy="2381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25 CuadroTexto"/>
          <p:cNvSpPr txBox="1"/>
          <p:nvPr/>
        </p:nvSpPr>
        <p:spPr>
          <a:xfrm>
            <a:off x="2201205" y="4437112"/>
            <a:ext cx="4104456" cy="1231106"/>
          </a:xfrm>
          <a:prstGeom prst="rect">
            <a:avLst/>
          </a:prstGeom>
          <a:noFill/>
        </p:spPr>
        <p:txBody>
          <a:bodyPr wrap="square" rtlCol="0">
            <a:spAutoFit/>
          </a:bodyPr>
          <a:lstStyle/>
          <a:p>
            <a:r>
              <a:rPr lang="es-ES" dirty="0" smtClean="0">
                <a:solidFill>
                  <a:schemeClr val="bg1">
                    <a:lumMod val="95000"/>
                  </a:schemeClr>
                </a:solidFill>
              </a:rPr>
              <a:t>     ZOOM</a:t>
            </a:r>
          </a:p>
          <a:p>
            <a:pPr marL="285750" indent="-285750">
              <a:buFont typeface="Wingdings" panose="05000000000000000000" pitchFamily="2" charset="2"/>
              <a:buChar char="q"/>
            </a:pPr>
            <a:r>
              <a:rPr lang="es-ES" sz="1400" dirty="0" smtClean="0">
                <a:solidFill>
                  <a:schemeClr val="bg1">
                    <a:lumMod val="95000"/>
                  </a:schemeClr>
                </a:solidFill>
              </a:rPr>
              <a:t>Permite acercarse/ alejarse del contenido del espacio de trabajo</a:t>
            </a:r>
          </a:p>
          <a:p>
            <a:pPr marL="285750" indent="-285750">
              <a:buFont typeface="Wingdings" panose="05000000000000000000" pitchFamily="2" charset="2"/>
              <a:buChar char="q"/>
            </a:pPr>
            <a:r>
              <a:rPr lang="es-ES" sz="1400" dirty="0" smtClean="0">
                <a:solidFill>
                  <a:schemeClr val="bg1">
                    <a:lumMod val="95000"/>
                  </a:schemeClr>
                </a:solidFill>
              </a:rPr>
              <a:t>Funcionamiento: </a:t>
            </a:r>
            <a:r>
              <a:rPr lang="es-ES" sz="1400" dirty="0" err="1">
                <a:solidFill>
                  <a:schemeClr val="bg1">
                    <a:lumMod val="95000"/>
                  </a:schemeClr>
                </a:solidFill>
              </a:rPr>
              <a:t>c</a:t>
            </a:r>
            <a:r>
              <a:rPr lang="es-ES" sz="1400" dirty="0" err="1" smtClean="0">
                <a:solidFill>
                  <a:schemeClr val="bg1">
                    <a:lumMod val="95000"/>
                  </a:schemeClr>
                </a:solidFill>
              </a:rPr>
              <a:t>lick</a:t>
            </a:r>
            <a:r>
              <a:rPr lang="es-ES" sz="1400" dirty="0" smtClean="0">
                <a:solidFill>
                  <a:schemeClr val="bg1">
                    <a:lumMod val="95000"/>
                  </a:schemeClr>
                </a:solidFill>
              </a:rPr>
              <a:t> + desplazamiento con ratón</a:t>
            </a:r>
          </a:p>
          <a:p>
            <a:pPr marL="285750" indent="-285750">
              <a:buFont typeface="Wingdings" panose="05000000000000000000" pitchFamily="2" charset="2"/>
              <a:buChar char="q"/>
            </a:pPr>
            <a:r>
              <a:rPr lang="es-ES" sz="1400" dirty="0" smtClean="0">
                <a:solidFill>
                  <a:schemeClr val="bg1">
                    <a:lumMod val="95000"/>
                  </a:schemeClr>
                </a:solidFill>
              </a:rPr>
              <a:t>Funcionamiento: moviendo la rueda del ratón</a:t>
            </a:r>
            <a:endParaRPr lang="es-ES" sz="1400" dirty="0">
              <a:solidFill>
                <a:schemeClr val="bg1">
                  <a:lumMod val="95000"/>
                </a:schemeClr>
              </a:solidFill>
            </a:endParaRPr>
          </a:p>
        </p:txBody>
      </p:sp>
    </p:spTree>
    <p:extLst>
      <p:ext uri="{BB962C8B-B14F-4D97-AF65-F5344CB8AC3E}">
        <p14:creationId xmlns:p14="http://schemas.microsoft.com/office/powerpoint/2010/main" val="108526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nodeType="after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500" fill="hold"/>
                                        <p:tgtEl>
                                          <p:spTgt spid="5124"/>
                                        </p:tgtEl>
                                        <p:attrNameLst>
                                          <p:attrName>ppt_w</p:attrName>
                                        </p:attrNameLst>
                                      </p:cBhvr>
                                      <p:tavLst>
                                        <p:tav tm="0">
                                          <p:val>
                                            <p:fltVal val="0"/>
                                          </p:val>
                                        </p:tav>
                                        <p:tav tm="100000">
                                          <p:val>
                                            <p:strVal val="#ppt_w"/>
                                          </p:val>
                                        </p:tav>
                                      </p:tavLst>
                                    </p:anim>
                                    <p:anim calcmode="lin" valueType="num">
                                      <p:cBhvr>
                                        <p:cTn id="13" dur="500" fill="hold"/>
                                        <p:tgtEl>
                                          <p:spTgt spid="5124"/>
                                        </p:tgtEl>
                                        <p:attrNameLst>
                                          <p:attrName>ppt_h</p:attrName>
                                        </p:attrNameLst>
                                      </p:cBhvr>
                                      <p:tavLst>
                                        <p:tav tm="0">
                                          <p:val>
                                            <p:fltVal val="0"/>
                                          </p:val>
                                        </p:tav>
                                        <p:tav tm="100000">
                                          <p:val>
                                            <p:strVal val="#ppt_h"/>
                                          </p:val>
                                        </p:tav>
                                      </p:tavLst>
                                    </p:anim>
                                    <p:animEffect transition="in" filter="fade">
                                      <p:cBhvr>
                                        <p:cTn id="14" dur="500"/>
                                        <p:tgtEl>
                                          <p:spTgt spid="512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1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12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animBg="1"/>
      <p:bldP spid="7" grpId="0" animBg="1"/>
      <p:bldP spid="19" grpId="0" animBg="1"/>
      <p:bldP spid="20" grpId="0" animBg="1"/>
      <p:bldP spid="10" grpId="0"/>
      <p:bldP spid="24"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874840" cy="1446550"/>
          </a:xfrm>
          <a:prstGeom prst="rect">
            <a:avLst/>
          </a:prstGeom>
          <a:noFill/>
        </p:spPr>
        <p:txBody>
          <a:bodyPr wrap="square" rtlCol="0">
            <a:spAutoFit/>
          </a:bodyPr>
          <a:lstStyle/>
          <a:p>
            <a:r>
              <a:rPr lang="es-ES" sz="4400" b="1" i="1" dirty="0" smtClean="0"/>
              <a:t>INTERACTUAR CON EL ENTORNO DE TRABAJO</a:t>
            </a:r>
            <a:endParaRPr lang="es-ES" sz="4400" b="1" i="1"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191" y="1773719"/>
            <a:ext cx="7861579"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614558" y="4137422"/>
            <a:ext cx="289564"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Rectángulo"/>
          <p:cNvSpPr/>
          <p:nvPr/>
        </p:nvSpPr>
        <p:spPr>
          <a:xfrm>
            <a:off x="1177113" y="3249883"/>
            <a:ext cx="792088" cy="1224137"/>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Flecha derecha"/>
          <p:cNvSpPr/>
          <p:nvPr/>
        </p:nvSpPr>
        <p:spPr>
          <a:xfrm>
            <a:off x="957129" y="4293096"/>
            <a:ext cx="169463"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782" y="3366651"/>
            <a:ext cx="6667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2115774" y="2255989"/>
            <a:ext cx="4328434" cy="145874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18 Rectángulo"/>
          <p:cNvSpPr/>
          <p:nvPr/>
        </p:nvSpPr>
        <p:spPr>
          <a:xfrm>
            <a:off x="2123728" y="3892987"/>
            <a:ext cx="4320480" cy="82846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19 Rectángulo"/>
          <p:cNvSpPr/>
          <p:nvPr/>
        </p:nvSpPr>
        <p:spPr>
          <a:xfrm>
            <a:off x="2123728" y="4939170"/>
            <a:ext cx="4329037" cy="802217"/>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CuadroTexto"/>
          <p:cNvSpPr txBox="1"/>
          <p:nvPr/>
        </p:nvSpPr>
        <p:spPr>
          <a:xfrm>
            <a:off x="2183693" y="2268182"/>
            <a:ext cx="4116499" cy="1446550"/>
          </a:xfrm>
          <a:prstGeom prst="rect">
            <a:avLst/>
          </a:prstGeom>
          <a:noFill/>
        </p:spPr>
        <p:txBody>
          <a:bodyPr wrap="square" rtlCol="0">
            <a:spAutoFit/>
          </a:bodyPr>
          <a:lstStyle/>
          <a:p>
            <a:r>
              <a:rPr lang="es-ES" dirty="0" smtClean="0">
                <a:solidFill>
                  <a:schemeClr val="bg1">
                    <a:lumMod val="95000"/>
                  </a:schemeClr>
                </a:solidFill>
              </a:rPr>
              <a:t>     ZOOM VENTANA</a:t>
            </a:r>
          </a:p>
          <a:p>
            <a:pPr marL="285750" indent="-285750">
              <a:buFont typeface="Wingdings" panose="05000000000000000000" pitchFamily="2" charset="2"/>
              <a:buChar char="q"/>
            </a:pPr>
            <a:r>
              <a:rPr lang="es-ES" sz="1400" dirty="0" smtClean="0">
                <a:solidFill>
                  <a:schemeClr val="bg1">
                    <a:lumMod val="95000"/>
                  </a:schemeClr>
                </a:solidFill>
              </a:rPr>
              <a:t>Permite ampliar una zona del espacio de trabajo designada con una ventana</a:t>
            </a:r>
          </a:p>
          <a:p>
            <a:pPr marL="285750" indent="-285750">
              <a:buFont typeface="Wingdings" panose="05000000000000000000" pitchFamily="2" charset="2"/>
              <a:buChar char="q"/>
            </a:pPr>
            <a:r>
              <a:rPr lang="es-ES" sz="1400" dirty="0" smtClean="0">
                <a:solidFill>
                  <a:schemeClr val="bg1">
                    <a:lumMod val="95000"/>
                  </a:schemeClr>
                </a:solidFill>
              </a:rPr>
              <a:t>Funcionamiento: creamos una ventana haciendo </a:t>
            </a:r>
            <a:r>
              <a:rPr lang="es-ES" sz="1400" dirty="0" err="1" smtClean="0">
                <a:solidFill>
                  <a:schemeClr val="bg1">
                    <a:lumMod val="95000"/>
                  </a:schemeClr>
                </a:solidFill>
              </a:rPr>
              <a:t>click</a:t>
            </a:r>
            <a:r>
              <a:rPr lang="es-ES" sz="1400" dirty="0" smtClean="0">
                <a:solidFill>
                  <a:schemeClr val="bg1">
                    <a:lumMod val="95000"/>
                  </a:schemeClr>
                </a:solidFill>
              </a:rPr>
              <a:t>  para establecer una esquina y mantenemos pulsado hasta situarnos en la esquina opuesta</a:t>
            </a:r>
            <a:endParaRPr lang="es-ES" sz="1400" dirty="0">
              <a:solidFill>
                <a:schemeClr val="bg1">
                  <a:lumMod val="95000"/>
                </a:schemeClr>
              </a:solidFill>
            </a:endParaRPr>
          </a:p>
        </p:txBody>
      </p:sp>
      <p:sp>
        <p:nvSpPr>
          <p:cNvPr id="24" name="23 CuadroTexto"/>
          <p:cNvSpPr txBox="1"/>
          <p:nvPr/>
        </p:nvSpPr>
        <p:spPr>
          <a:xfrm>
            <a:off x="2175136" y="3892986"/>
            <a:ext cx="4269072" cy="800219"/>
          </a:xfrm>
          <a:prstGeom prst="rect">
            <a:avLst/>
          </a:prstGeom>
          <a:noFill/>
        </p:spPr>
        <p:txBody>
          <a:bodyPr wrap="square" rtlCol="0">
            <a:spAutoFit/>
          </a:bodyPr>
          <a:lstStyle/>
          <a:p>
            <a:r>
              <a:rPr lang="es-ES" dirty="0" smtClean="0">
                <a:solidFill>
                  <a:schemeClr val="bg1">
                    <a:lumMod val="95000"/>
                  </a:schemeClr>
                </a:solidFill>
              </a:rPr>
              <a:t>     ZOOM MODELO</a:t>
            </a:r>
          </a:p>
          <a:p>
            <a:pPr marL="285750" indent="-285750">
              <a:buFont typeface="Wingdings" panose="05000000000000000000" pitchFamily="2" charset="2"/>
              <a:buChar char="q"/>
            </a:pPr>
            <a:r>
              <a:rPr lang="es-ES" sz="1400" dirty="0" smtClean="0">
                <a:solidFill>
                  <a:schemeClr val="bg1">
                    <a:lumMod val="95000"/>
                  </a:schemeClr>
                </a:solidFill>
              </a:rPr>
              <a:t>Realiza un zoom que abarca la totalidad del modelo</a:t>
            </a:r>
          </a:p>
          <a:p>
            <a:pPr marL="285750" indent="-285750">
              <a:buFont typeface="Wingdings" panose="05000000000000000000" pitchFamily="2" charset="2"/>
              <a:buChar char="q"/>
            </a:pPr>
            <a:r>
              <a:rPr lang="es-ES" sz="1400" dirty="0" smtClean="0">
                <a:solidFill>
                  <a:schemeClr val="bg1">
                    <a:lumMod val="95000"/>
                  </a:schemeClr>
                </a:solidFill>
              </a:rPr>
              <a:t>Funcionamiento: </a:t>
            </a:r>
            <a:r>
              <a:rPr lang="es-ES" sz="1400" dirty="0" err="1">
                <a:solidFill>
                  <a:schemeClr val="bg1">
                    <a:lumMod val="95000"/>
                  </a:schemeClr>
                </a:solidFill>
              </a:rPr>
              <a:t>c</a:t>
            </a:r>
            <a:r>
              <a:rPr lang="es-ES" sz="1400" dirty="0" err="1" smtClean="0">
                <a:solidFill>
                  <a:schemeClr val="bg1">
                    <a:lumMod val="95000"/>
                  </a:schemeClr>
                </a:solidFill>
              </a:rPr>
              <a:t>lick</a:t>
            </a:r>
            <a:r>
              <a:rPr lang="es-ES" sz="1400" dirty="0" smtClean="0">
                <a:solidFill>
                  <a:schemeClr val="bg1">
                    <a:lumMod val="95000"/>
                  </a:schemeClr>
                </a:solidFill>
              </a:rPr>
              <a:t> en el icono de zoom modelo</a:t>
            </a:r>
            <a:endParaRPr lang="es-ES" sz="1400" dirty="0">
              <a:solidFill>
                <a:schemeClr val="bg1">
                  <a:lumMod val="95000"/>
                </a:schemeClr>
              </a:solidFill>
            </a:endParaRPr>
          </a:p>
        </p:txBody>
      </p:sp>
      <p:sp>
        <p:nvSpPr>
          <p:cNvPr id="26" name="25 CuadroTexto"/>
          <p:cNvSpPr txBox="1"/>
          <p:nvPr/>
        </p:nvSpPr>
        <p:spPr>
          <a:xfrm>
            <a:off x="2195736" y="4941168"/>
            <a:ext cx="4257029" cy="800219"/>
          </a:xfrm>
          <a:prstGeom prst="rect">
            <a:avLst/>
          </a:prstGeom>
          <a:noFill/>
        </p:spPr>
        <p:txBody>
          <a:bodyPr wrap="square" rtlCol="0">
            <a:spAutoFit/>
          </a:bodyPr>
          <a:lstStyle/>
          <a:p>
            <a:r>
              <a:rPr lang="es-ES" dirty="0" smtClean="0">
                <a:solidFill>
                  <a:schemeClr val="bg1">
                    <a:lumMod val="95000"/>
                  </a:schemeClr>
                </a:solidFill>
              </a:rPr>
              <a:t>     ZOOM ANTERIOR</a:t>
            </a:r>
          </a:p>
          <a:p>
            <a:pPr marL="285750" indent="-285750">
              <a:buFont typeface="Wingdings" panose="05000000000000000000" pitchFamily="2" charset="2"/>
              <a:buChar char="q"/>
            </a:pPr>
            <a:r>
              <a:rPr lang="es-ES" sz="1400" dirty="0" smtClean="0">
                <a:solidFill>
                  <a:schemeClr val="bg1">
                    <a:lumMod val="95000"/>
                  </a:schemeClr>
                </a:solidFill>
              </a:rPr>
              <a:t>Restaura la vista anterior</a:t>
            </a:r>
          </a:p>
          <a:p>
            <a:pPr marL="285750" indent="-285750">
              <a:buFont typeface="Wingdings" panose="05000000000000000000" pitchFamily="2" charset="2"/>
              <a:buChar char="q"/>
            </a:pPr>
            <a:r>
              <a:rPr lang="es-ES" sz="1400" dirty="0" smtClean="0">
                <a:solidFill>
                  <a:schemeClr val="bg1">
                    <a:lumMod val="95000"/>
                  </a:schemeClr>
                </a:solidFill>
              </a:rPr>
              <a:t>Funcionamiento: </a:t>
            </a:r>
            <a:r>
              <a:rPr lang="es-ES" sz="1400" dirty="0" err="1">
                <a:solidFill>
                  <a:schemeClr val="bg1">
                    <a:lumMod val="95000"/>
                  </a:schemeClr>
                </a:solidFill>
              </a:rPr>
              <a:t>c</a:t>
            </a:r>
            <a:r>
              <a:rPr lang="es-ES" sz="1400" dirty="0" err="1" smtClean="0">
                <a:solidFill>
                  <a:schemeClr val="bg1">
                    <a:lumMod val="95000"/>
                  </a:schemeClr>
                </a:solidFill>
              </a:rPr>
              <a:t>lick</a:t>
            </a:r>
            <a:r>
              <a:rPr lang="es-ES" sz="1400" dirty="0" smtClean="0">
                <a:solidFill>
                  <a:schemeClr val="bg1">
                    <a:lumMod val="95000"/>
                  </a:schemeClr>
                </a:solidFill>
              </a:rPr>
              <a:t> en el icono de zoom anterior</a:t>
            </a:r>
            <a:endParaRPr lang="es-ES" sz="1400" dirty="0">
              <a:solidFill>
                <a:schemeClr val="bg1">
                  <a:lumMod val="9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2348881"/>
            <a:ext cx="235663" cy="216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7" y="3944702"/>
            <a:ext cx="238312" cy="2315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7" y="5014558"/>
            <a:ext cx="212519" cy="206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459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20" grpId="0" animBg="1"/>
      <p:bldP spid="10" grpId="0"/>
      <p:bldP spid="24"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51519" y="2255989"/>
            <a:ext cx="360041" cy="812971"/>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255989"/>
            <a:ext cx="792088" cy="1821083"/>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2656634"/>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1855292"/>
            <a:ext cx="4328434" cy="59696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1867484"/>
            <a:ext cx="4116499" cy="584775"/>
          </a:xfrm>
          <a:prstGeom prst="rect">
            <a:avLst/>
          </a:prstGeom>
          <a:noFill/>
        </p:spPr>
        <p:txBody>
          <a:bodyPr wrap="square" rtlCol="0">
            <a:spAutoFit/>
          </a:bodyPr>
          <a:lstStyle/>
          <a:p>
            <a:r>
              <a:rPr lang="es-ES" dirty="0" smtClean="0">
                <a:solidFill>
                  <a:prstClr val="white">
                    <a:lumMod val="95000"/>
                  </a:prstClr>
                </a:solidFill>
              </a:rPr>
              <a:t>     LÍNEA</a:t>
            </a:r>
          </a:p>
          <a:p>
            <a:pPr marL="285750" indent="-285750">
              <a:buFont typeface="Wingdings" panose="05000000000000000000" pitchFamily="2" charset="2"/>
              <a:buChar char="q"/>
            </a:pPr>
            <a:r>
              <a:rPr lang="es-ES" sz="1400" dirty="0" smtClean="0">
                <a:solidFill>
                  <a:prstClr val="white">
                    <a:lumMod val="95000"/>
                  </a:prstClr>
                </a:solidFill>
              </a:rPr>
              <a:t>Dibuja las aristas que designemos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544" y="2337855"/>
            <a:ext cx="6572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54" y="1943252"/>
            <a:ext cx="203877" cy="2166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22 Rectángulo"/>
          <p:cNvSpPr/>
          <p:nvPr/>
        </p:nvSpPr>
        <p:spPr>
          <a:xfrm>
            <a:off x="2115774" y="2569562"/>
            <a:ext cx="4328434" cy="59696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2581754"/>
            <a:ext cx="4116499" cy="584775"/>
          </a:xfrm>
          <a:prstGeom prst="rect">
            <a:avLst/>
          </a:prstGeom>
          <a:noFill/>
        </p:spPr>
        <p:txBody>
          <a:bodyPr wrap="square" rtlCol="0">
            <a:spAutoFit/>
          </a:bodyPr>
          <a:lstStyle/>
          <a:p>
            <a:r>
              <a:rPr lang="es-ES" dirty="0" smtClean="0">
                <a:solidFill>
                  <a:prstClr val="white">
                    <a:lumMod val="95000"/>
                  </a:prstClr>
                </a:solidFill>
              </a:rPr>
              <a:t>     MANO ALZADA</a:t>
            </a:r>
          </a:p>
          <a:p>
            <a:pPr marL="285750" indent="-285750">
              <a:buFont typeface="Wingdings" panose="05000000000000000000" pitchFamily="2" charset="2"/>
              <a:buChar char="q"/>
            </a:pPr>
            <a:r>
              <a:rPr lang="es-ES" sz="1400" dirty="0" smtClean="0">
                <a:solidFill>
                  <a:prstClr val="white">
                    <a:lumMod val="95000"/>
                  </a:prstClr>
                </a:solidFill>
              </a:rPr>
              <a:t>Dibuja líneas a mano alzada</a:t>
            </a:r>
          </a:p>
        </p:txBody>
      </p:sp>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345" y="2646211"/>
            <a:ext cx="221094" cy="2406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26 Rectángulo"/>
          <p:cNvSpPr/>
          <p:nvPr/>
        </p:nvSpPr>
        <p:spPr>
          <a:xfrm>
            <a:off x="2115774" y="3288892"/>
            <a:ext cx="4328434" cy="81241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8" name="27 CuadroTexto"/>
          <p:cNvSpPr txBox="1"/>
          <p:nvPr/>
        </p:nvSpPr>
        <p:spPr>
          <a:xfrm>
            <a:off x="2183693" y="3301085"/>
            <a:ext cx="4116499" cy="800219"/>
          </a:xfrm>
          <a:prstGeom prst="rect">
            <a:avLst/>
          </a:prstGeom>
          <a:noFill/>
        </p:spPr>
        <p:txBody>
          <a:bodyPr wrap="square" rtlCol="0">
            <a:spAutoFit/>
          </a:bodyPr>
          <a:lstStyle/>
          <a:p>
            <a:r>
              <a:rPr lang="es-ES" dirty="0" smtClean="0">
                <a:solidFill>
                  <a:prstClr val="white">
                    <a:lumMod val="95000"/>
                  </a:prstClr>
                </a:solidFill>
              </a:rPr>
              <a:t>     RECTÁNGULO</a:t>
            </a:r>
          </a:p>
          <a:p>
            <a:pPr marL="285750" indent="-285750">
              <a:buFont typeface="Wingdings" panose="05000000000000000000" pitchFamily="2" charset="2"/>
              <a:buChar char="q"/>
            </a:pPr>
            <a:r>
              <a:rPr lang="es-ES" sz="1400" dirty="0" smtClean="0">
                <a:solidFill>
                  <a:prstClr val="white">
                    <a:lumMod val="95000"/>
                  </a:prstClr>
                </a:solidFill>
              </a:rPr>
              <a:t>Dibuja un rectángulo designando dos esquinas opuestas del mismo</a:t>
            </a:r>
          </a:p>
        </p:txBody>
      </p:sp>
      <p:pic>
        <p:nvPicPr>
          <p:cNvPr id="717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4345" y="3341356"/>
            <a:ext cx="231477" cy="271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28 Rectángulo"/>
          <p:cNvSpPr/>
          <p:nvPr/>
        </p:nvSpPr>
        <p:spPr>
          <a:xfrm>
            <a:off x="2115774" y="4225553"/>
            <a:ext cx="4328434" cy="81241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 name="29 CuadroTexto"/>
          <p:cNvSpPr txBox="1"/>
          <p:nvPr/>
        </p:nvSpPr>
        <p:spPr>
          <a:xfrm>
            <a:off x="2183693" y="4237746"/>
            <a:ext cx="4116499" cy="800219"/>
          </a:xfrm>
          <a:prstGeom prst="rect">
            <a:avLst/>
          </a:prstGeom>
          <a:noFill/>
        </p:spPr>
        <p:txBody>
          <a:bodyPr wrap="square" rtlCol="0">
            <a:spAutoFit/>
          </a:bodyPr>
          <a:lstStyle/>
          <a:p>
            <a:r>
              <a:rPr lang="es-ES" dirty="0" smtClean="0">
                <a:solidFill>
                  <a:prstClr val="white">
                    <a:lumMod val="95000"/>
                  </a:prstClr>
                </a:solidFill>
              </a:rPr>
              <a:t>     RECTÁNGULO GIRADO</a:t>
            </a:r>
          </a:p>
          <a:p>
            <a:pPr marL="285750" indent="-285750">
              <a:buFont typeface="Wingdings" panose="05000000000000000000" pitchFamily="2" charset="2"/>
              <a:buChar char="q"/>
            </a:pPr>
            <a:r>
              <a:rPr lang="es-ES" sz="1400" dirty="0" smtClean="0">
                <a:solidFill>
                  <a:prstClr val="white">
                    <a:lumMod val="95000"/>
                  </a:prstClr>
                </a:solidFill>
              </a:rPr>
              <a:t>Dibuja un rectángulo designando tres esquinas opuestas del mismo</a:t>
            </a:r>
          </a:p>
        </p:txBody>
      </p:sp>
      <p:pic>
        <p:nvPicPr>
          <p:cNvPr id="717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8037" y="4291367"/>
            <a:ext cx="235892" cy="276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31 Rectángulo"/>
          <p:cNvSpPr/>
          <p:nvPr/>
        </p:nvSpPr>
        <p:spPr>
          <a:xfrm>
            <a:off x="2115774" y="5157192"/>
            <a:ext cx="4328434" cy="59696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3" name="32 CuadroTexto"/>
          <p:cNvSpPr txBox="1"/>
          <p:nvPr/>
        </p:nvSpPr>
        <p:spPr>
          <a:xfrm>
            <a:off x="2183693" y="5169384"/>
            <a:ext cx="4116499" cy="584775"/>
          </a:xfrm>
          <a:prstGeom prst="rect">
            <a:avLst/>
          </a:prstGeom>
          <a:noFill/>
        </p:spPr>
        <p:txBody>
          <a:bodyPr wrap="square" rtlCol="0">
            <a:spAutoFit/>
          </a:bodyPr>
          <a:lstStyle/>
          <a:p>
            <a:r>
              <a:rPr lang="es-ES" dirty="0" smtClean="0">
                <a:solidFill>
                  <a:prstClr val="white">
                    <a:lumMod val="95000"/>
                  </a:prstClr>
                </a:solidFill>
              </a:rPr>
              <a:t>     CÍRCULO</a:t>
            </a:r>
          </a:p>
          <a:p>
            <a:pPr marL="285750" indent="-285750">
              <a:buFont typeface="Wingdings" panose="05000000000000000000" pitchFamily="2" charset="2"/>
              <a:buChar char="q"/>
            </a:pPr>
            <a:r>
              <a:rPr lang="es-ES" sz="1400" dirty="0" smtClean="0">
                <a:solidFill>
                  <a:prstClr val="white">
                    <a:lumMod val="95000"/>
                  </a:prstClr>
                </a:solidFill>
              </a:rPr>
              <a:t>Dibuja un círculo designando su centro y su radio</a:t>
            </a:r>
          </a:p>
        </p:txBody>
      </p:sp>
      <p:pic>
        <p:nvPicPr>
          <p:cNvPr id="717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8144" y="5251799"/>
            <a:ext cx="203877" cy="2038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0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53" presetClass="entr" presetSubtype="16"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anim calcmode="lin" valueType="num">
                                      <p:cBhvr>
                                        <p:cTn id="17" dur="500" fill="hold"/>
                                        <p:tgtEl>
                                          <p:spTgt spid="7170"/>
                                        </p:tgtEl>
                                        <p:attrNameLst>
                                          <p:attrName>ppt_w</p:attrName>
                                        </p:attrNameLst>
                                      </p:cBhvr>
                                      <p:tavLst>
                                        <p:tav tm="0">
                                          <p:val>
                                            <p:fltVal val="0"/>
                                          </p:val>
                                        </p:tav>
                                        <p:tav tm="100000">
                                          <p:val>
                                            <p:strVal val="#ppt_w"/>
                                          </p:val>
                                        </p:tav>
                                      </p:tavLst>
                                    </p:anim>
                                    <p:anim calcmode="lin" valueType="num">
                                      <p:cBhvr>
                                        <p:cTn id="18" dur="500" fill="hold"/>
                                        <p:tgtEl>
                                          <p:spTgt spid="7170"/>
                                        </p:tgtEl>
                                        <p:attrNameLst>
                                          <p:attrName>ppt_h</p:attrName>
                                        </p:attrNameLst>
                                      </p:cBhvr>
                                      <p:tavLst>
                                        <p:tav tm="0">
                                          <p:val>
                                            <p:fltVal val="0"/>
                                          </p:val>
                                        </p:tav>
                                        <p:tav tm="100000">
                                          <p:val>
                                            <p:strVal val="#ppt_h"/>
                                          </p:val>
                                        </p:tav>
                                      </p:tavLst>
                                    </p:anim>
                                    <p:animEffect transition="in" filter="fade">
                                      <p:cBhvr>
                                        <p:cTn id="19" dur="500"/>
                                        <p:tgtEl>
                                          <p:spTgt spid="717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17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17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17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17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17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animBg="1"/>
      <p:bldP spid="7" grpId="0" animBg="1"/>
      <p:bldP spid="10" grpId="0"/>
      <p:bldP spid="23" grpId="0" animBg="1"/>
      <p:bldP spid="25" grpId="0"/>
      <p:bldP spid="27" grpId="0" animBg="1"/>
      <p:bldP spid="28" grpId="0"/>
      <p:bldP spid="29" grpId="0" animBg="1"/>
      <p:bldP spid="30" grpId="0"/>
      <p:bldP spid="32" grpId="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6856" y="145843"/>
            <a:ext cx="8229600" cy="1143000"/>
          </a:xfrm>
        </p:spPr>
        <p:txBody>
          <a:bodyPr/>
          <a:lstStyle/>
          <a:p>
            <a:pPr algn="l"/>
            <a:r>
              <a:rPr lang="es-ES" b="1" i="1" dirty="0" smtClean="0"/>
              <a:t>CONTENIDO</a:t>
            </a:r>
            <a:endParaRPr lang="es-ES" b="1" i="1" dirty="0"/>
          </a:p>
        </p:txBody>
      </p:sp>
      <p:sp>
        <p:nvSpPr>
          <p:cNvPr id="3" name="2 CuadroTexto"/>
          <p:cNvSpPr txBox="1"/>
          <p:nvPr/>
        </p:nvSpPr>
        <p:spPr>
          <a:xfrm>
            <a:off x="1230348" y="980728"/>
            <a:ext cx="7272808" cy="5078313"/>
          </a:xfrm>
          <a:prstGeom prst="rect">
            <a:avLst/>
          </a:prstGeom>
          <a:noFill/>
        </p:spPr>
        <p:txBody>
          <a:bodyPr wrap="square" rtlCol="0">
            <a:spAutoFit/>
          </a:bodyPr>
          <a:lstStyle/>
          <a:p>
            <a:pPr>
              <a:lnSpc>
                <a:spcPct val="150000"/>
              </a:lnSpc>
            </a:pPr>
            <a:r>
              <a:rPr lang="es-ES" b="1" i="1" dirty="0" smtClean="0"/>
              <a:t>ENTORNO DE TRABAJO</a:t>
            </a:r>
          </a:p>
          <a:p>
            <a:pPr>
              <a:lnSpc>
                <a:spcPct val="150000"/>
              </a:lnSpc>
            </a:pPr>
            <a:r>
              <a:rPr lang="es-ES" b="1" i="1" dirty="0" smtClean="0"/>
              <a:t>INTERACTUAR CON EL ENTORNO DE TRABAJO</a:t>
            </a:r>
          </a:p>
          <a:p>
            <a:pPr>
              <a:lnSpc>
                <a:spcPct val="150000"/>
              </a:lnSpc>
            </a:pPr>
            <a:r>
              <a:rPr lang="es-ES" b="1" i="1" dirty="0" smtClean="0"/>
              <a:t>HERRAMIENTAS DE DIBUJO 2D</a:t>
            </a:r>
          </a:p>
          <a:p>
            <a:pPr>
              <a:lnSpc>
                <a:spcPct val="150000"/>
              </a:lnSpc>
            </a:pPr>
            <a:r>
              <a:rPr lang="es-ES" b="1" i="1" dirty="0" smtClean="0"/>
              <a:t>HERRAMIENTAS DE DIBUJO 3D</a:t>
            </a:r>
          </a:p>
          <a:p>
            <a:pPr>
              <a:lnSpc>
                <a:spcPct val="150000"/>
              </a:lnSpc>
            </a:pPr>
            <a:r>
              <a:rPr lang="es-ES" b="1" i="1" dirty="0"/>
              <a:t>ACOTACIÓN, MEDIDAS Y LÍNEAS AUXILIARES</a:t>
            </a:r>
          </a:p>
          <a:p>
            <a:pPr>
              <a:lnSpc>
                <a:spcPct val="150000"/>
              </a:lnSpc>
            </a:pPr>
            <a:r>
              <a:rPr lang="es-ES" b="1" i="1" dirty="0" smtClean="0"/>
              <a:t>CAPAS, GRUPOS, COMPONENTES Y SIMETRÍA</a:t>
            </a:r>
          </a:p>
          <a:p>
            <a:pPr>
              <a:lnSpc>
                <a:spcPct val="150000"/>
              </a:lnSpc>
            </a:pPr>
            <a:r>
              <a:rPr lang="es-ES" b="1" i="1" dirty="0" smtClean="0"/>
              <a:t>COLORES Y TEXTURAS</a:t>
            </a:r>
          </a:p>
          <a:p>
            <a:pPr>
              <a:lnSpc>
                <a:spcPct val="150000"/>
              </a:lnSpc>
            </a:pPr>
            <a:r>
              <a:rPr lang="es-ES" b="1" i="1" dirty="0" smtClean="0"/>
              <a:t>PERSPECTIVAS Y OPCIONES DE VISUALIZACIÓN DE UN MODELO</a:t>
            </a:r>
          </a:p>
          <a:p>
            <a:pPr>
              <a:lnSpc>
                <a:spcPct val="150000"/>
              </a:lnSpc>
            </a:pPr>
            <a:r>
              <a:rPr lang="es-ES" b="1" i="1" dirty="0" smtClean="0"/>
              <a:t>OPERACIONES CON  SECCIONES</a:t>
            </a:r>
          </a:p>
          <a:p>
            <a:pPr>
              <a:lnSpc>
                <a:spcPct val="150000"/>
              </a:lnSpc>
            </a:pPr>
            <a:r>
              <a:rPr lang="es-ES" b="1" i="1" dirty="0" smtClean="0"/>
              <a:t>ALMACÉN DE EXTENSIONES Y MODELOS</a:t>
            </a:r>
          </a:p>
          <a:p>
            <a:pPr>
              <a:lnSpc>
                <a:spcPct val="150000"/>
              </a:lnSpc>
            </a:pPr>
            <a:r>
              <a:rPr lang="es-ES" b="1" i="1" dirty="0" smtClean="0"/>
              <a:t>GEOLOCALIZACIÓN DEL MODELO</a:t>
            </a:r>
          </a:p>
          <a:p>
            <a:pPr>
              <a:lnSpc>
                <a:spcPct val="150000"/>
              </a:lnSpc>
            </a:pPr>
            <a:r>
              <a:rPr lang="es-ES" b="1" i="1" dirty="0" smtClean="0"/>
              <a:t>CONVERSIÓN A FORMATO STL</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1172837"/>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1556792"/>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1988840"/>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2372795"/>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2780928"/>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3164883"/>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3596931"/>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3980886"/>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4437112"/>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4821067"/>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5253115"/>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54" y="5637070"/>
            <a:ext cx="216024" cy="216024"/>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65725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51519" y="2255989"/>
            <a:ext cx="360041" cy="812971"/>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255989"/>
            <a:ext cx="792088" cy="1821083"/>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2656634"/>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1855292"/>
            <a:ext cx="4328434" cy="80134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1867484"/>
            <a:ext cx="4116499" cy="800219"/>
          </a:xfrm>
          <a:prstGeom prst="rect">
            <a:avLst/>
          </a:prstGeom>
          <a:noFill/>
        </p:spPr>
        <p:txBody>
          <a:bodyPr wrap="square" rtlCol="0">
            <a:spAutoFit/>
          </a:bodyPr>
          <a:lstStyle/>
          <a:p>
            <a:r>
              <a:rPr lang="es-ES" dirty="0" smtClean="0">
                <a:solidFill>
                  <a:prstClr val="white">
                    <a:lumMod val="95000"/>
                  </a:prstClr>
                </a:solidFill>
              </a:rPr>
              <a:t>     POLÍGONO</a:t>
            </a:r>
          </a:p>
          <a:p>
            <a:pPr marL="285750" indent="-285750">
              <a:buFont typeface="Wingdings" panose="05000000000000000000" pitchFamily="2" charset="2"/>
              <a:buChar char="q"/>
            </a:pPr>
            <a:r>
              <a:rPr lang="es-ES" sz="1400" dirty="0" smtClean="0">
                <a:solidFill>
                  <a:prstClr val="white">
                    <a:lumMod val="95000"/>
                  </a:prstClr>
                </a:solidFill>
              </a:rPr>
              <a:t>Dibuja un polígono inscrito en una circunferencia con el número de lados y radio indicados</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544" y="2337855"/>
            <a:ext cx="657225"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15774" y="2800650"/>
            <a:ext cx="4328434" cy="77236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2812842"/>
            <a:ext cx="4116499" cy="800219"/>
          </a:xfrm>
          <a:prstGeom prst="rect">
            <a:avLst/>
          </a:prstGeom>
          <a:noFill/>
        </p:spPr>
        <p:txBody>
          <a:bodyPr wrap="square" rtlCol="0">
            <a:spAutoFit/>
          </a:bodyPr>
          <a:lstStyle/>
          <a:p>
            <a:r>
              <a:rPr lang="es-ES" dirty="0" smtClean="0">
                <a:solidFill>
                  <a:prstClr val="white">
                    <a:lumMod val="95000"/>
                  </a:prstClr>
                </a:solidFill>
              </a:rPr>
              <a:t>     ARCO (CENTRO , RADIO, ÁNGULO)</a:t>
            </a:r>
          </a:p>
          <a:p>
            <a:pPr marL="285750" indent="-285750">
              <a:buFont typeface="Wingdings" panose="05000000000000000000" pitchFamily="2" charset="2"/>
              <a:buChar char="q"/>
            </a:pPr>
            <a:r>
              <a:rPr lang="es-ES" sz="1400" dirty="0" smtClean="0">
                <a:solidFill>
                  <a:prstClr val="white">
                    <a:lumMod val="95000"/>
                  </a:prstClr>
                </a:solidFill>
              </a:rPr>
              <a:t>Dibuja un arco desde el centro apoyándonos en el radio y el ángulo</a:t>
            </a:r>
          </a:p>
        </p:txBody>
      </p:sp>
      <p:sp>
        <p:nvSpPr>
          <p:cNvPr id="27" name="26 Rectángulo"/>
          <p:cNvSpPr/>
          <p:nvPr/>
        </p:nvSpPr>
        <p:spPr>
          <a:xfrm>
            <a:off x="2115774" y="3704574"/>
            <a:ext cx="4328434" cy="81241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8" name="27 CuadroTexto"/>
          <p:cNvSpPr txBox="1"/>
          <p:nvPr/>
        </p:nvSpPr>
        <p:spPr>
          <a:xfrm>
            <a:off x="2183693" y="3716767"/>
            <a:ext cx="4116499" cy="800219"/>
          </a:xfrm>
          <a:prstGeom prst="rect">
            <a:avLst/>
          </a:prstGeom>
          <a:noFill/>
        </p:spPr>
        <p:txBody>
          <a:bodyPr wrap="square" rtlCol="0">
            <a:spAutoFit/>
          </a:bodyPr>
          <a:lstStyle/>
          <a:p>
            <a:r>
              <a:rPr lang="es-ES" dirty="0" smtClean="0">
                <a:solidFill>
                  <a:prstClr val="white">
                    <a:lumMod val="95000"/>
                  </a:prstClr>
                </a:solidFill>
              </a:rPr>
              <a:t>     ARCO (DOS PUNTOS , DISTANCIA)</a:t>
            </a:r>
          </a:p>
          <a:p>
            <a:pPr marL="285750" indent="-285750">
              <a:buFont typeface="Wingdings" panose="05000000000000000000" pitchFamily="2" charset="2"/>
              <a:buChar char="q"/>
            </a:pPr>
            <a:r>
              <a:rPr lang="es-ES" sz="1400" dirty="0" smtClean="0">
                <a:solidFill>
                  <a:prstClr val="white">
                    <a:lumMod val="95000"/>
                  </a:prstClr>
                </a:solidFill>
              </a:rPr>
              <a:t>Dibuja un arco a partir de dos puntos y la distancia de estos al punto más alejado del arco</a:t>
            </a:r>
          </a:p>
        </p:txBody>
      </p:sp>
      <p:sp>
        <p:nvSpPr>
          <p:cNvPr id="29" name="28 Rectángulo"/>
          <p:cNvSpPr/>
          <p:nvPr/>
        </p:nvSpPr>
        <p:spPr>
          <a:xfrm>
            <a:off x="2115774" y="4641236"/>
            <a:ext cx="4328434" cy="59696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0" name="29 CuadroTexto"/>
          <p:cNvSpPr txBox="1"/>
          <p:nvPr/>
        </p:nvSpPr>
        <p:spPr>
          <a:xfrm>
            <a:off x="2183693" y="4653428"/>
            <a:ext cx="4116499" cy="584775"/>
          </a:xfrm>
          <a:prstGeom prst="rect">
            <a:avLst/>
          </a:prstGeom>
          <a:noFill/>
        </p:spPr>
        <p:txBody>
          <a:bodyPr wrap="square" rtlCol="0">
            <a:spAutoFit/>
          </a:bodyPr>
          <a:lstStyle/>
          <a:p>
            <a:r>
              <a:rPr lang="es-ES" dirty="0" smtClean="0">
                <a:solidFill>
                  <a:prstClr val="white">
                    <a:lumMod val="95000"/>
                  </a:prstClr>
                </a:solidFill>
              </a:rPr>
              <a:t>     ARCO DE TRES PUNTOS</a:t>
            </a:r>
          </a:p>
          <a:p>
            <a:pPr marL="285750" indent="-285750">
              <a:buFont typeface="Wingdings" panose="05000000000000000000" pitchFamily="2" charset="2"/>
              <a:buChar char="q"/>
            </a:pPr>
            <a:r>
              <a:rPr lang="es-ES" sz="1400" dirty="0" smtClean="0">
                <a:solidFill>
                  <a:prstClr val="white">
                    <a:lumMod val="95000"/>
                  </a:prstClr>
                </a:solidFill>
              </a:rPr>
              <a:t>Dibuja un arco a partir de tres puntos</a:t>
            </a:r>
          </a:p>
        </p:txBody>
      </p:sp>
      <p:sp>
        <p:nvSpPr>
          <p:cNvPr id="32" name="31 Rectángulo"/>
          <p:cNvSpPr/>
          <p:nvPr/>
        </p:nvSpPr>
        <p:spPr>
          <a:xfrm>
            <a:off x="2115774" y="5364826"/>
            <a:ext cx="4328434" cy="812411"/>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3" name="32 CuadroTexto"/>
          <p:cNvSpPr txBox="1"/>
          <p:nvPr/>
        </p:nvSpPr>
        <p:spPr>
          <a:xfrm>
            <a:off x="2183693" y="5377019"/>
            <a:ext cx="4116499" cy="800219"/>
          </a:xfrm>
          <a:prstGeom prst="rect">
            <a:avLst/>
          </a:prstGeom>
          <a:noFill/>
        </p:spPr>
        <p:txBody>
          <a:bodyPr wrap="square" rtlCol="0">
            <a:spAutoFit/>
          </a:bodyPr>
          <a:lstStyle/>
          <a:p>
            <a:r>
              <a:rPr lang="es-ES" dirty="0" smtClean="0">
                <a:solidFill>
                  <a:prstClr val="white">
                    <a:lumMod val="95000"/>
                  </a:prstClr>
                </a:solidFill>
              </a:rPr>
              <a:t>     ARCO (CENTRO,  2 PUNTOS)</a:t>
            </a:r>
          </a:p>
          <a:p>
            <a:pPr marL="285750" indent="-285750">
              <a:buFont typeface="Wingdings" panose="05000000000000000000" pitchFamily="2" charset="2"/>
              <a:buChar char="q"/>
            </a:pPr>
            <a:r>
              <a:rPr lang="es-ES" sz="1400" dirty="0" smtClean="0">
                <a:solidFill>
                  <a:prstClr val="white">
                    <a:lumMod val="95000"/>
                  </a:prstClr>
                </a:solidFill>
              </a:rPr>
              <a:t>Dibuja un arco a partir del centro y otros dos puntos</a:t>
            </a: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954" y="1929367"/>
            <a:ext cx="245375" cy="230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954" y="2854024"/>
            <a:ext cx="245375" cy="2612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2954" y="3766666"/>
            <a:ext cx="245376" cy="2453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2954" y="4694353"/>
            <a:ext cx="245376" cy="2612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10877" y="5408126"/>
            <a:ext cx="247452" cy="2551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0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23" grpId="0" animBg="1"/>
      <p:bldP spid="25" grpId="0"/>
      <p:bldP spid="27" grpId="0" animBg="1"/>
      <p:bldP spid="28" grpId="0"/>
      <p:bldP spid="29" grpId="0" animBg="1"/>
      <p:bldP spid="30" grpId="0"/>
      <p:bldP spid="32" grpId="0" animBg="1"/>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58168" y="1929368"/>
            <a:ext cx="360041" cy="33822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1950716"/>
            <a:ext cx="792088" cy="82531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38638" y="2026473"/>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1855292"/>
            <a:ext cx="4328434" cy="80134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1867484"/>
            <a:ext cx="4116499" cy="800219"/>
          </a:xfrm>
          <a:prstGeom prst="rect">
            <a:avLst/>
          </a:prstGeom>
          <a:noFill/>
        </p:spPr>
        <p:txBody>
          <a:bodyPr wrap="square" rtlCol="0">
            <a:spAutoFit/>
          </a:bodyPr>
          <a:lstStyle/>
          <a:p>
            <a:r>
              <a:rPr lang="es-ES" dirty="0" smtClean="0">
                <a:solidFill>
                  <a:prstClr val="white">
                    <a:lumMod val="95000"/>
                  </a:prstClr>
                </a:solidFill>
              </a:rPr>
              <a:t>     BORRAR</a:t>
            </a:r>
          </a:p>
          <a:p>
            <a:pPr marL="285750" indent="-285750">
              <a:buFont typeface="Wingdings" panose="05000000000000000000" pitchFamily="2" charset="2"/>
              <a:buChar char="q"/>
            </a:pPr>
            <a:r>
              <a:rPr lang="es-ES" sz="1400" dirty="0" smtClean="0">
                <a:solidFill>
                  <a:prstClr val="white">
                    <a:lumMod val="95000"/>
                  </a:prstClr>
                </a:solidFill>
              </a:rPr>
              <a:t>Borra una selección o aquella zona en la que situemos el cursor</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15774" y="2800650"/>
            <a:ext cx="4328434" cy="149244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2812842"/>
            <a:ext cx="4116499" cy="1446550"/>
          </a:xfrm>
          <a:prstGeom prst="rect">
            <a:avLst/>
          </a:prstGeom>
          <a:noFill/>
        </p:spPr>
        <p:txBody>
          <a:bodyPr wrap="square" rtlCol="0">
            <a:spAutoFit/>
          </a:bodyPr>
          <a:lstStyle/>
          <a:p>
            <a:r>
              <a:rPr lang="es-ES" dirty="0" smtClean="0">
                <a:solidFill>
                  <a:prstClr val="white">
                    <a:lumMod val="95000"/>
                  </a:prstClr>
                </a:solidFill>
              </a:rPr>
              <a:t>     SELECCIONAR</a:t>
            </a:r>
          </a:p>
          <a:p>
            <a:pPr marL="285750" indent="-285750">
              <a:buFont typeface="Wingdings" panose="05000000000000000000" pitchFamily="2" charset="2"/>
              <a:buChar char="q"/>
            </a:pPr>
            <a:r>
              <a:rPr lang="es-ES" sz="1400" dirty="0" smtClean="0">
                <a:solidFill>
                  <a:prstClr val="white">
                    <a:lumMod val="95000"/>
                  </a:prstClr>
                </a:solidFill>
              </a:rPr>
              <a:t>Esta herramienta genera una ventana en la que todo aquello que esté dentro de dicha ventana quedará seleccionado</a:t>
            </a:r>
          </a:p>
          <a:p>
            <a:pPr marL="285750" indent="-285750">
              <a:buFont typeface="Wingdings" panose="05000000000000000000" pitchFamily="2" charset="2"/>
              <a:buChar char="q"/>
            </a:pPr>
            <a:r>
              <a:rPr lang="es-ES" sz="1400" dirty="0" smtClean="0">
                <a:solidFill>
                  <a:prstClr val="white">
                    <a:lumMod val="95000"/>
                  </a:prstClr>
                </a:solidFill>
              </a:rPr>
              <a:t>Con esta herramienta + </a:t>
            </a:r>
            <a:r>
              <a:rPr lang="es-ES" sz="1400" dirty="0" err="1" smtClean="0">
                <a:solidFill>
                  <a:prstClr val="white">
                    <a:lumMod val="95000"/>
                  </a:prstClr>
                </a:solidFill>
              </a:rPr>
              <a:t>supr</a:t>
            </a:r>
            <a:r>
              <a:rPr lang="es-ES" sz="1400" dirty="0" smtClean="0">
                <a:solidFill>
                  <a:prstClr val="white">
                    <a:lumMod val="95000"/>
                  </a:prstClr>
                </a:solidFill>
              </a:rPr>
              <a:t> podremos borrar los elementos que seleccionemos</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07" y="2026473"/>
            <a:ext cx="6477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877" y="1929368"/>
            <a:ext cx="207238" cy="213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1844" y="2839397"/>
            <a:ext cx="196271" cy="2152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52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23"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UTILIDAD PARA DIBUJAR EN 2D</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6" name="25 Rectángulo"/>
          <p:cNvSpPr/>
          <p:nvPr/>
        </p:nvSpPr>
        <p:spPr>
          <a:xfrm>
            <a:off x="6084168" y="1988840"/>
            <a:ext cx="2816266" cy="3816424"/>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31" name="30 CuadroTexto"/>
          <p:cNvSpPr txBox="1"/>
          <p:nvPr/>
        </p:nvSpPr>
        <p:spPr>
          <a:xfrm>
            <a:off x="6063996" y="1988840"/>
            <a:ext cx="2848292" cy="2462213"/>
          </a:xfrm>
          <a:prstGeom prst="rect">
            <a:avLst/>
          </a:prstGeom>
          <a:noFill/>
        </p:spPr>
        <p:txBody>
          <a:bodyPr wrap="square" rtlCol="0">
            <a:spAutoFit/>
          </a:bodyPr>
          <a:lstStyle/>
          <a:p>
            <a:r>
              <a:rPr lang="es-ES" sz="1400" dirty="0" smtClean="0">
                <a:solidFill>
                  <a:prstClr val="white">
                    <a:lumMod val="95000"/>
                  </a:prstClr>
                </a:solidFill>
              </a:rPr>
              <a:t>Para desplazarnos por cualquiera de los ejes o en una dirección determinada:</a:t>
            </a:r>
          </a:p>
          <a:p>
            <a:pPr marL="285750" indent="-285750">
              <a:buFont typeface="Wingdings" panose="05000000000000000000" pitchFamily="2" charset="2"/>
              <a:buChar char="q"/>
            </a:pPr>
            <a:r>
              <a:rPr lang="es-ES" sz="1400" dirty="0" smtClean="0">
                <a:solidFill>
                  <a:prstClr val="white">
                    <a:lumMod val="95000"/>
                  </a:prstClr>
                </a:solidFill>
              </a:rPr>
              <a:t>Pulsamos a la vez la tecla </a:t>
            </a:r>
            <a:r>
              <a:rPr lang="es-ES" sz="1400" dirty="0" err="1" smtClean="0">
                <a:solidFill>
                  <a:prstClr val="white">
                    <a:lumMod val="95000"/>
                  </a:prstClr>
                </a:solidFill>
              </a:rPr>
              <a:t>shift</a:t>
            </a:r>
            <a:r>
              <a:rPr lang="es-ES" sz="1400" dirty="0" smtClean="0">
                <a:solidFill>
                  <a:prstClr val="white">
                    <a:lumMod val="95000"/>
                  </a:prstClr>
                </a:solidFill>
              </a:rPr>
              <a:t> + cualquiera de las teclas de dirección para movernos por los ejes</a:t>
            </a:r>
          </a:p>
          <a:p>
            <a:pPr marL="285750" indent="-285750">
              <a:buFont typeface="Wingdings" panose="05000000000000000000" pitchFamily="2" charset="2"/>
              <a:buChar char="q"/>
            </a:pPr>
            <a:endParaRPr lang="es-ES" sz="1400" dirty="0">
              <a:solidFill>
                <a:prstClr val="white">
                  <a:lumMod val="95000"/>
                </a:prstClr>
              </a:solidFill>
            </a:endParaRPr>
          </a:p>
          <a:p>
            <a:pPr marL="285750" indent="-285750">
              <a:buFont typeface="Wingdings" panose="05000000000000000000" pitchFamily="2" charset="2"/>
              <a:buChar char="q"/>
            </a:pPr>
            <a:endParaRPr lang="es-ES" sz="1400" dirty="0" smtClean="0">
              <a:solidFill>
                <a:prstClr val="white">
                  <a:lumMod val="95000"/>
                </a:prstClr>
              </a:solidFill>
            </a:endParaRPr>
          </a:p>
          <a:p>
            <a:pPr marL="285750" indent="-285750">
              <a:buFont typeface="Wingdings" panose="05000000000000000000" pitchFamily="2" charset="2"/>
              <a:buChar char="q"/>
            </a:pPr>
            <a:endParaRPr lang="es-ES" sz="1400" dirty="0">
              <a:solidFill>
                <a:prstClr val="white">
                  <a:lumMod val="95000"/>
                </a:prstClr>
              </a:solidFill>
            </a:endParaRPr>
          </a:p>
          <a:p>
            <a:pPr marL="285750" indent="-285750">
              <a:buFont typeface="Wingdings" panose="05000000000000000000" pitchFamily="2" charset="2"/>
              <a:buChar char="q"/>
            </a:pPr>
            <a:endParaRPr lang="es-ES" sz="1400" dirty="0" smtClean="0">
              <a:solidFill>
                <a:prstClr val="white">
                  <a:lumMod val="95000"/>
                </a:prstClr>
              </a:solidFill>
            </a:endParaRPr>
          </a:p>
        </p:txBody>
      </p:sp>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712892"/>
            <a:ext cx="692159" cy="26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6999523" y="3658500"/>
            <a:ext cx="288032" cy="369332"/>
          </a:xfrm>
          <a:prstGeom prst="rect">
            <a:avLst/>
          </a:prstGeom>
          <a:noFill/>
        </p:spPr>
        <p:txBody>
          <a:bodyPr wrap="square" rtlCol="0">
            <a:spAutoFit/>
          </a:bodyPr>
          <a:lstStyle/>
          <a:p>
            <a:r>
              <a:rPr lang="es-ES" dirty="0" smtClean="0">
                <a:solidFill>
                  <a:schemeClr val="bg1">
                    <a:lumMod val="95000"/>
                  </a:schemeClr>
                </a:solidFill>
              </a:rPr>
              <a:t>+</a:t>
            </a:r>
            <a:endParaRPr lang="es-ES" dirty="0">
              <a:solidFill>
                <a:schemeClr val="bg1">
                  <a:lumMod val="95000"/>
                </a:schemeClr>
              </a:solidFill>
            </a:endParaRPr>
          </a:p>
        </p:txBody>
      </p:sp>
      <p:pic>
        <p:nvPicPr>
          <p:cNvPr id="1126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775" y="3698548"/>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7894179" y="3697958"/>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8511107" y="3696065"/>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35 CuadroTexto"/>
          <p:cNvSpPr txBox="1"/>
          <p:nvPr/>
        </p:nvSpPr>
        <p:spPr>
          <a:xfrm>
            <a:off x="7606737" y="3626234"/>
            <a:ext cx="288032" cy="369332"/>
          </a:xfrm>
          <a:prstGeom prst="rect">
            <a:avLst/>
          </a:prstGeom>
          <a:noFill/>
        </p:spPr>
        <p:txBody>
          <a:bodyPr wrap="square" rtlCol="0">
            <a:spAutoFit/>
          </a:bodyPr>
          <a:lstStyle/>
          <a:p>
            <a:r>
              <a:rPr lang="es-ES" dirty="0" err="1" smtClean="0">
                <a:solidFill>
                  <a:schemeClr val="bg1">
                    <a:lumMod val="95000"/>
                  </a:schemeClr>
                </a:solidFill>
              </a:rPr>
              <a:t>o</a:t>
            </a:r>
            <a:endParaRPr lang="es-ES" dirty="0">
              <a:solidFill>
                <a:schemeClr val="bg1">
                  <a:lumMod val="95000"/>
                </a:schemeClr>
              </a:solidFill>
            </a:endParaRPr>
          </a:p>
        </p:txBody>
      </p:sp>
      <p:sp>
        <p:nvSpPr>
          <p:cNvPr id="37" name="36 CuadroTexto"/>
          <p:cNvSpPr txBox="1"/>
          <p:nvPr/>
        </p:nvSpPr>
        <p:spPr>
          <a:xfrm>
            <a:off x="8184005" y="3615969"/>
            <a:ext cx="288032" cy="369332"/>
          </a:xfrm>
          <a:prstGeom prst="rect">
            <a:avLst/>
          </a:prstGeom>
          <a:noFill/>
        </p:spPr>
        <p:txBody>
          <a:bodyPr wrap="square" rtlCol="0">
            <a:spAutoFit/>
          </a:bodyPr>
          <a:lstStyle/>
          <a:p>
            <a:r>
              <a:rPr lang="es-ES" dirty="0" err="1" smtClean="0">
                <a:solidFill>
                  <a:schemeClr val="bg1">
                    <a:lumMod val="95000"/>
                  </a:schemeClr>
                </a:solidFill>
              </a:rPr>
              <a:t>o</a:t>
            </a:r>
            <a:endParaRPr lang="es-ES" dirty="0">
              <a:solidFill>
                <a:schemeClr val="bg1">
                  <a:lumMod val="95000"/>
                </a:schemeClr>
              </a:solidFill>
            </a:endParaRPr>
          </a:p>
        </p:txBody>
      </p:sp>
      <p:sp>
        <p:nvSpPr>
          <p:cNvPr id="38" name="37 CuadroTexto"/>
          <p:cNvSpPr txBox="1"/>
          <p:nvPr/>
        </p:nvSpPr>
        <p:spPr>
          <a:xfrm>
            <a:off x="6099085" y="4509120"/>
            <a:ext cx="2848292" cy="1169551"/>
          </a:xfrm>
          <a:prstGeom prst="rect">
            <a:avLst/>
          </a:prstGeom>
          <a:noFill/>
        </p:spPr>
        <p:txBody>
          <a:bodyPr wrap="square" rtlCol="0">
            <a:spAutoFit/>
          </a:bodyPr>
          <a:lstStyle/>
          <a:p>
            <a:pPr marL="285750" indent="-285750">
              <a:buFont typeface="Wingdings" panose="05000000000000000000" pitchFamily="2" charset="2"/>
              <a:buChar char="q"/>
            </a:pPr>
            <a:r>
              <a:rPr lang="es-ES" sz="1400" dirty="0" smtClean="0">
                <a:solidFill>
                  <a:prstClr val="white">
                    <a:lumMod val="95000"/>
                  </a:prstClr>
                </a:solidFill>
              </a:rPr>
              <a:t>Para seguir la trayectoria descrita por una línea hacemos </a:t>
            </a:r>
            <a:r>
              <a:rPr lang="es-ES" sz="1400" dirty="0" err="1" smtClean="0">
                <a:solidFill>
                  <a:prstClr val="white">
                    <a:lumMod val="95000"/>
                  </a:prstClr>
                </a:solidFill>
              </a:rPr>
              <a:t>click</a:t>
            </a:r>
            <a:r>
              <a:rPr lang="es-ES" sz="1400" dirty="0" smtClean="0">
                <a:solidFill>
                  <a:prstClr val="white">
                    <a:lumMod val="95000"/>
                  </a:prstClr>
                </a:solidFill>
              </a:rPr>
              <a:t> en cualquier punto de esa línea y pulsamos la tecla </a:t>
            </a:r>
            <a:r>
              <a:rPr lang="es-ES" sz="1400" dirty="0" err="1" smtClean="0">
                <a:solidFill>
                  <a:prstClr val="white">
                    <a:lumMod val="95000"/>
                  </a:prstClr>
                </a:solidFill>
              </a:rPr>
              <a:t>shift</a:t>
            </a:r>
            <a:endParaRPr lang="es-ES" sz="1400" dirty="0">
              <a:solidFill>
                <a:prstClr val="white">
                  <a:lumMod val="95000"/>
                </a:prstClr>
              </a:solidFill>
            </a:endParaRPr>
          </a:p>
          <a:p>
            <a:pPr marL="285750" indent="-285750">
              <a:buFont typeface="Wingdings" panose="05000000000000000000" pitchFamily="2" charset="2"/>
              <a:buChar char="q"/>
            </a:pPr>
            <a:endParaRPr lang="es-ES" sz="1400" dirty="0" smtClean="0">
              <a:solidFill>
                <a:prstClr val="white">
                  <a:lumMod val="95000"/>
                </a:prstClr>
              </a:solidFill>
            </a:endParaRPr>
          </a:p>
        </p:txBody>
      </p:sp>
      <p:pic>
        <p:nvPicPr>
          <p:cNvPr id="1126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841" y="1955618"/>
            <a:ext cx="5480077" cy="3840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0908" y="5418122"/>
            <a:ext cx="692159" cy="26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a:off x="5076056" y="5389435"/>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40 CuadroTexto"/>
          <p:cNvSpPr txBox="1"/>
          <p:nvPr/>
        </p:nvSpPr>
        <p:spPr>
          <a:xfrm>
            <a:off x="4686705" y="5349387"/>
            <a:ext cx="288032" cy="369332"/>
          </a:xfrm>
          <a:prstGeom prst="rect">
            <a:avLst/>
          </a:prstGeom>
          <a:noFill/>
        </p:spPr>
        <p:txBody>
          <a:bodyPr wrap="square" rtlCol="0">
            <a:spAutoFit/>
          </a:bodyPr>
          <a:lstStyle/>
          <a:p>
            <a:r>
              <a:rPr lang="es-ES" dirty="0" smtClean="0"/>
              <a:t>+</a:t>
            </a:r>
            <a:endParaRPr lang="es-ES" dirty="0"/>
          </a:p>
        </p:txBody>
      </p:sp>
      <p:pic>
        <p:nvPicPr>
          <p:cNvPr id="1126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447" y="1935881"/>
            <a:ext cx="5460549" cy="3917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0907" y="5418121"/>
            <a:ext cx="692159" cy="26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5066049" y="5409765"/>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43 CuadroTexto"/>
          <p:cNvSpPr txBox="1"/>
          <p:nvPr/>
        </p:nvSpPr>
        <p:spPr>
          <a:xfrm>
            <a:off x="4668449" y="5349387"/>
            <a:ext cx="288032" cy="369332"/>
          </a:xfrm>
          <a:prstGeom prst="rect">
            <a:avLst/>
          </a:prstGeom>
          <a:noFill/>
        </p:spPr>
        <p:txBody>
          <a:bodyPr wrap="square" rtlCol="0">
            <a:spAutoFit/>
          </a:bodyPr>
          <a:lstStyle/>
          <a:p>
            <a:r>
              <a:rPr lang="es-ES" dirty="0" smtClean="0"/>
              <a:t>+</a:t>
            </a:r>
            <a:endParaRPr lang="es-ES" dirty="0"/>
          </a:p>
        </p:txBody>
      </p:sp>
      <p:pic>
        <p:nvPicPr>
          <p:cNvPr id="1127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841" y="1939415"/>
            <a:ext cx="5469155" cy="386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485" y="5431257"/>
            <a:ext cx="692159" cy="260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46 CuadroTexto"/>
          <p:cNvSpPr txBox="1"/>
          <p:nvPr/>
        </p:nvSpPr>
        <p:spPr>
          <a:xfrm>
            <a:off x="4663816" y="5376865"/>
            <a:ext cx="288032" cy="369332"/>
          </a:xfrm>
          <a:prstGeom prst="rect">
            <a:avLst/>
          </a:prstGeom>
          <a:noFill/>
        </p:spPr>
        <p:txBody>
          <a:bodyPr wrap="square" rtlCol="0">
            <a:spAutoFit/>
          </a:bodyPr>
          <a:lstStyle/>
          <a:p>
            <a:r>
              <a:rPr lang="es-ES" dirty="0" smtClean="0"/>
              <a:t>+</a:t>
            </a:r>
            <a:endParaRPr lang="es-ES" dirty="0"/>
          </a:p>
        </p:txBody>
      </p:sp>
      <p:pic>
        <p:nvPicPr>
          <p:cNvPr id="48"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6056" y="5427128"/>
            <a:ext cx="290416" cy="289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327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1" grpId="0"/>
      <p:bldP spid="44"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sp>
        <p:nvSpPr>
          <p:cNvPr id="21" name="20 CuadroTexto"/>
          <p:cNvSpPr txBox="1"/>
          <p:nvPr/>
        </p:nvSpPr>
        <p:spPr>
          <a:xfrm>
            <a:off x="369567" y="987356"/>
            <a:ext cx="8141539" cy="400110"/>
          </a:xfrm>
          <a:prstGeom prst="rect">
            <a:avLst/>
          </a:prstGeom>
          <a:noFill/>
        </p:spPr>
        <p:txBody>
          <a:bodyPr wrap="square" rtlCol="0">
            <a:spAutoFit/>
          </a:bodyPr>
          <a:lstStyle/>
          <a:p>
            <a:r>
              <a:rPr lang="es-ES" sz="2000" b="1" dirty="0" smtClean="0"/>
              <a:t>          INDICACIONES PARA DIBUJAR EN 2D</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4" name="3 CuadroTexto"/>
          <p:cNvSpPr txBox="1"/>
          <p:nvPr/>
        </p:nvSpPr>
        <p:spPr>
          <a:xfrm>
            <a:off x="1043608" y="1484784"/>
            <a:ext cx="7344816" cy="3724096"/>
          </a:xfrm>
          <a:prstGeom prst="rect">
            <a:avLst/>
          </a:prstGeom>
          <a:noFill/>
        </p:spPr>
        <p:txBody>
          <a:bodyPr wrap="square" rtlCol="0">
            <a:spAutoFit/>
          </a:bodyPr>
          <a:lstStyle/>
          <a:p>
            <a:pPr marL="285750" indent="-285750">
              <a:buFont typeface="Wingdings" panose="05000000000000000000" pitchFamily="2" charset="2"/>
              <a:buChar char="q"/>
            </a:pPr>
            <a:r>
              <a:rPr lang="es-ES" sz="2000" dirty="0" smtClean="0"/>
              <a:t>Para realizar cualquiera de las acciones de las herramientas de dibujo 2D hay que leer la barra de comandos que nos indicará cada uno de los pasos que deberemos realizar para completar una operación.</a:t>
            </a:r>
          </a:p>
          <a:p>
            <a:pPr marL="285750" indent="-285750">
              <a:buFont typeface="Wingdings" panose="05000000000000000000" pitchFamily="2" charset="2"/>
              <a:buChar char="q"/>
            </a:pPr>
            <a:endParaRPr lang="es-ES" sz="2000" dirty="0" smtClean="0"/>
          </a:p>
          <a:p>
            <a:pPr marL="285750" indent="-285750">
              <a:buFont typeface="Wingdings" panose="05000000000000000000" pitchFamily="2" charset="2"/>
              <a:buChar char="q"/>
            </a:pPr>
            <a:r>
              <a:rPr lang="es-ES" sz="2000" dirty="0" smtClean="0"/>
              <a:t>Para expresar números decimales usamos la coma.</a:t>
            </a:r>
          </a:p>
          <a:p>
            <a:pPr marL="285750" indent="-285750">
              <a:buFont typeface="Wingdings" panose="05000000000000000000" pitchFamily="2" charset="2"/>
              <a:buChar char="q"/>
            </a:pPr>
            <a:endParaRPr lang="es-ES" sz="2000" dirty="0" smtClean="0"/>
          </a:p>
          <a:p>
            <a:pPr marL="285750" indent="-285750">
              <a:buFont typeface="Wingdings" panose="05000000000000000000" pitchFamily="2" charset="2"/>
              <a:buChar char="q"/>
            </a:pPr>
            <a:r>
              <a:rPr lang="es-ES" sz="2000" dirty="0" smtClean="0"/>
              <a:t>Mientras realizamos cualquier operación de dibujo 2D, las dimensiones del objeto que se está trazando aparecerán en el recuadro de medidas.</a:t>
            </a:r>
          </a:p>
          <a:p>
            <a:endParaRPr lang="es-ES" dirty="0" smtClean="0"/>
          </a:p>
          <a:p>
            <a:pPr marL="285750" indent="-285750">
              <a:buFont typeface="Wingdings" panose="05000000000000000000" pitchFamily="2" charset="2"/>
              <a:buChar char="q"/>
            </a:pPr>
            <a:endParaRPr lang="es-E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774407"/>
            <a:ext cx="632460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732" y="5774407"/>
            <a:ext cx="467677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179512" y="5661248"/>
            <a:ext cx="4536504"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44 Rectángulo"/>
          <p:cNvSpPr/>
          <p:nvPr/>
        </p:nvSpPr>
        <p:spPr>
          <a:xfrm>
            <a:off x="107504" y="5085184"/>
            <a:ext cx="8928992" cy="1232520"/>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48 Rectángulo"/>
          <p:cNvSpPr/>
          <p:nvPr/>
        </p:nvSpPr>
        <p:spPr>
          <a:xfrm>
            <a:off x="6576118" y="5665440"/>
            <a:ext cx="2354147"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CuadroTexto"/>
          <p:cNvSpPr txBox="1"/>
          <p:nvPr/>
        </p:nvSpPr>
        <p:spPr>
          <a:xfrm>
            <a:off x="119886" y="4653136"/>
            <a:ext cx="5040560" cy="369332"/>
          </a:xfrm>
          <a:prstGeom prst="rect">
            <a:avLst/>
          </a:prstGeom>
          <a:noFill/>
        </p:spPr>
        <p:txBody>
          <a:bodyPr wrap="square" rtlCol="0">
            <a:spAutoFit/>
          </a:bodyPr>
          <a:lstStyle/>
          <a:p>
            <a:r>
              <a:rPr lang="es-ES" b="1" dirty="0" smtClean="0">
                <a:solidFill>
                  <a:srgbClr val="B30D0D"/>
                </a:solidFill>
              </a:rPr>
              <a:t>BARRA DE COMANDOS</a:t>
            </a:r>
            <a:endParaRPr lang="es-ES" b="1" dirty="0">
              <a:solidFill>
                <a:srgbClr val="B30D0D"/>
              </a:solidFill>
            </a:endParaRPr>
          </a:p>
        </p:txBody>
      </p:sp>
      <p:sp>
        <p:nvSpPr>
          <p:cNvPr id="50" name="49 CuadroTexto"/>
          <p:cNvSpPr txBox="1"/>
          <p:nvPr/>
        </p:nvSpPr>
        <p:spPr>
          <a:xfrm>
            <a:off x="180222" y="5234186"/>
            <a:ext cx="5040560" cy="369332"/>
          </a:xfrm>
          <a:prstGeom prst="rect">
            <a:avLst/>
          </a:prstGeom>
          <a:noFill/>
        </p:spPr>
        <p:txBody>
          <a:bodyPr wrap="square" rtlCol="0">
            <a:spAutoFit/>
          </a:bodyPr>
          <a:lstStyle/>
          <a:p>
            <a:r>
              <a:rPr lang="es-ES" b="1" dirty="0" smtClean="0">
                <a:solidFill>
                  <a:srgbClr val="B30D0D"/>
                </a:solidFill>
              </a:rPr>
              <a:t>INDICACIONES</a:t>
            </a:r>
            <a:endParaRPr lang="es-ES" b="1" dirty="0">
              <a:solidFill>
                <a:srgbClr val="B30D0D"/>
              </a:solidFill>
            </a:endParaRPr>
          </a:p>
        </p:txBody>
      </p:sp>
      <p:sp>
        <p:nvSpPr>
          <p:cNvPr id="51" name="50 CuadroTexto"/>
          <p:cNvSpPr txBox="1"/>
          <p:nvPr/>
        </p:nvSpPr>
        <p:spPr>
          <a:xfrm>
            <a:off x="6516216" y="5174868"/>
            <a:ext cx="5040560" cy="369332"/>
          </a:xfrm>
          <a:prstGeom prst="rect">
            <a:avLst/>
          </a:prstGeom>
          <a:noFill/>
        </p:spPr>
        <p:txBody>
          <a:bodyPr wrap="square" rtlCol="0">
            <a:spAutoFit/>
          </a:bodyPr>
          <a:lstStyle/>
          <a:p>
            <a:r>
              <a:rPr lang="es-ES" b="1" dirty="0" smtClean="0">
                <a:solidFill>
                  <a:srgbClr val="B30D0D"/>
                </a:solidFill>
              </a:rPr>
              <a:t>RECUADRO DE MEDIDAS</a:t>
            </a:r>
            <a:endParaRPr lang="es-ES" b="1" dirty="0">
              <a:solidFill>
                <a:srgbClr val="B30D0D"/>
              </a:solidFill>
            </a:endParaRPr>
          </a:p>
        </p:txBody>
      </p:sp>
    </p:spTree>
    <p:extLst>
      <p:ext uri="{BB962C8B-B14F-4D97-AF65-F5344CB8AC3E}">
        <p14:creationId xmlns:p14="http://schemas.microsoft.com/office/powerpoint/2010/main" val="3262676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2D</a:t>
            </a:r>
            <a:endParaRPr lang="es-ES" sz="4400" b="1" i="1" dirty="0">
              <a:solidFill>
                <a:prstClr val="black"/>
              </a:solidFill>
            </a:endParaRPr>
          </a:p>
        </p:txBody>
      </p:sp>
      <p:sp>
        <p:nvSpPr>
          <p:cNvPr id="21" name="20 CuadroTexto"/>
          <p:cNvSpPr txBox="1"/>
          <p:nvPr/>
        </p:nvSpPr>
        <p:spPr>
          <a:xfrm>
            <a:off x="369567" y="987356"/>
            <a:ext cx="8141539" cy="400110"/>
          </a:xfrm>
          <a:prstGeom prst="rect">
            <a:avLst/>
          </a:prstGeom>
          <a:noFill/>
        </p:spPr>
        <p:txBody>
          <a:bodyPr wrap="square" rtlCol="0">
            <a:spAutoFit/>
          </a:bodyPr>
          <a:lstStyle/>
          <a:p>
            <a:r>
              <a:rPr lang="es-ES" sz="2000" b="1" dirty="0" smtClean="0"/>
              <a:t>          PARA REPASAR LOS CONCEPTOS</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4" name="3 CuadroTexto"/>
          <p:cNvSpPr txBox="1"/>
          <p:nvPr/>
        </p:nvSpPr>
        <p:spPr>
          <a:xfrm>
            <a:off x="1043608" y="1484784"/>
            <a:ext cx="7344816" cy="3108543"/>
          </a:xfrm>
          <a:prstGeom prst="rect">
            <a:avLst/>
          </a:prstGeom>
          <a:noFill/>
        </p:spPr>
        <p:txBody>
          <a:bodyPr wrap="square" rtlCol="0">
            <a:spAutoFit/>
          </a:bodyPr>
          <a:lstStyle/>
          <a:p>
            <a:pPr marL="285750" indent="-285750">
              <a:buFont typeface="Wingdings" panose="05000000000000000000" pitchFamily="2" charset="2"/>
              <a:buChar char="q"/>
            </a:pPr>
            <a:r>
              <a:rPr lang="es-ES" sz="2000" dirty="0" smtClean="0"/>
              <a:t>Dibujar un rectángulo de 4X6cm </a:t>
            </a:r>
          </a:p>
          <a:p>
            <a:pPr marL="285750" indent="-285750">
              <a:buFont typeface="Wingdings" panose="05000000000000000000" pitchFamily="2" charset="2"/>
              <a:buChar char="q"/>
            </a:pPr>
            <a:r>
              <a:rPr lang="es-ES" sz="2000" dirty="0" smtClean="0"/>
              <a:t>Dibujar un círculo de radio 4cm y otro perpendicular al anterior que pase por su centro</a:t>
            </a:r>
          </a:p>
          <a:p>
            <a:pPr marL="285750" indent="-285750">
              <a:buFont typeface="Wingdings" panose="05000000000000000000" pitchFamily="2" charset="2"/>
              <a:buChar char="q"/>
            </a:pPr>
            <a:r>
              <a:rPr lang="es-ES" sz="2000" dirty="0" smtClean="0"/>
              <a:t>Dibujar la </a:t>
            </a:r>
            <a:r>
              <a:rPr lang="es-ES" sz="2000" smtClean="0"/>
              <a:t>siguiente figura</a:t>
            </a:r>
            <a:endParaRPr lang="es-ES" sz="2000" dirty="0" smtClean="0"/>
          </a:p>
          <a:p>
            <a:pPr marL="285750" indent="-285750">
              <a:buFont typeface="Wingdings" panose="05000000000000000000" pitchFamily="2" charset="2"/>
              <a:buChar char="q"/>
            </a:pPr>
            <a:endParaRPr lang="es-ES" sz="2000" dirty="0" smtClean="0"/>
          </a:p>
          <a:p>
            <a:pPr marL="285750" indent="-285750">
              <a:buFont typeface="Wingdings" panose="05000000000000000000" pitchFamily="2" charset="2"/>
              <a:buChar char="q"/>
            </a:pPr>
            <a:r>
              <a:rPr lang="es-ES" sz="2000" dirty="0" smtClean="0"/>
              <a:t>Mientras realizamos cualquier operación de dibujo 2D, las dimensiones del objeto que se está trazando aparecerán en el recuadro de medidas.</a:t>
            </a:r>
          </a:p>
          <a:p>
            <a:endParaRPr lang="es-ES" dirty="0" smtClean="0"/>
          </a:p>
          <a:p>
            <a:pPr marL="285750" indent="-285750">
              <a:buFont typeface="Wingdings" panose="05000000000000000000" pitchFamily="2" charset="2"/>
              <a:buChar char="q"/>
            </a:pPr>
            <a:endParaRPr lang="es-E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9141" y="4005064"/>
            <a:ext cx="5400600" cy="2392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011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3D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068960"/>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069487" y="3404371"/>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37406" y="3416563"/>
            <a:ext cx="4116499" cy="1231106"/>
          </a:xfrm>
          <a:prstGeom prst="rect">
            <a:avLst/>
          </a:prstGeom>
          <a:noFill/>
        </p:spPr>
        <p:txBody>
          <a:bodyPr wrap="square" rtlCol="0">
            <a:spAutoFit/>
          </a:bodyPr>
          <a:lstStyle/>
          <a:p>
            <a:r>
              <a:rPr lang="es-ES" dirty="0" smtClean="0">
                <a:solidFill>
                  <a:prstClr val="white">
                    <a:lumMod val="95000"/>
                  </a:prstClr>
                </a:solidFill>
              </a:rPr>
              <a:t>     SÍGUEME</a:t>
            </a:r>
          </a:p>
          <a:p>
            <a:pPr marL="285750" indent="-285750">
              <a:buFont typeface="Wingdings" panose="05000000000000000000" pitchFamily="2" charset="2"/>
              <a:buChar char="q"/>
            </a:pPr>
            <a:r>
              <a:rPr lang="es-ES" sz="1400" dirty="0" smtClean="0">
                <a:solidFill>
                  <a:prstClr val="white">
                    <a:lumMod val="95000"/>
                  </a:prstClr>
                </a:solidFill>
              </a:rPr>
              <a:t>Realiza una extrusión siguiendo una trayectoria</a:t>
            </a:r>
          </a:p>
          <a:p>
            <a:pPr marL="285750" indent="-285750">
              <a:buFont typeface="Wingdings" panose="05000000000000000000" pitchFamily="2" charset="2"/>
              <a:buChar char="q"/>
            </a:pPr>
            <a:r>
              <a:rPr lang="es-ES" sz="1400" dirty="0" smtClean="0">
                <a:solidFill>
                  <a:prstClr val="white">
                    <a:lumMod val="95000"/>
                  </a:prstClr>
                </a:solidFill>
              </a:rPr>
              <a:t>Funcionamiento: seleccionamos la cara del modelo a extruir y la trayectoria que seguirá la extrusión indicada por una línea o una curva</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782" y="2904309"/>
            <a:ext cx="66675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30 Rectángulo"/>
          <p:cNvSpPr/>
          <p:nvPr/>
        </p:nvSpPr>
        <p:spPr>
          <a:xfrm>
            <a:off x="1573157" y="2933328"/>
            <a:ext cx="333375" cy="938398"/>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6667" y="3441954"/>
            <a:ext cx="245375" cy="2309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0778" y="2193156"/>
            <a:ext cx="257551" cy="2348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17 Rectángulo"/>
          <p:cNvSpPr/>
          <p:nvPr/>
        </p:nvSpPr>
        <p:spPr>
          <a:xfrm>
            <a:off x="2069487" y="1818913"/>
            <a:ext cx="4328434" cy="145874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9" name="18 CuadroTexto"/>
          <p:cNvSpPr txBox="1"/>
          <p:nvPr/>
        </p:nvSpPr>
        <p:spPr>
          <a:xfrm>
            <a:off x="2137406" y="1831105"/>
            <a:ext cx="4116499" cy="1446550"/>
          </a:xfrm>
          <a:prstGeom prst="rect">
            <a:avLst/>
          </a:prstGeom>
          <a:noFill/>
        </p:spPr>
        <p:txBody>
          <a:bodyPr wrap="square" rtlCol="0">
            <a:spAutoFit/>
          </a:bodyPr>
          <a:lstStyle/>
          <a:p>
            <a:r>
              <a:rPr lang="es-ES" dirty="0" smtClean="0">
                <a:solidFill>
                  <a:prstClr val="white">
                    <a:lumMod val="95000"/>
                  </a:prstClr>
                </a:solidFill>
              </a:rPr>
              <a:t>     EXTRUSIÓN</a:t>
            </a:r>
          </a:p>
          <a:p>
            <a:pPr marL="285750" indent="-285750">
              <a:buFont typeface="Wingdings" panose="05000000000000000000" pitchFamily="2" charset="2"/>
              <a:buChar char="q"/>
            </a:pPr>
            <a:r>
              <a:rPr lang="es-ES" sz="1400" dirty="0" smtClean="0">
                <a:solidFill>
                  <a:prstClr val="white">
                    <a:lumMod val="95000"/>
                  </a:prstClr>
                </a:solidFill>
              </a:rPr>
              <a:t>Realiza una extrusión/sustracción con la altura indicada</a:t>
            </a:r>
          </a:p>
          <a:p>
            <a:pPr marL="285750" indent="-285750">
              <a:buFont typeface="Wingdings" panose="05000000000000000000" pitchFamily="2" charset="2"/>
              <a:buChar char="q"/>
            </a:pPr>
            <a:r>
              <a:rPr lang="es-ES" sz="1400" dirty="0" smtClean="0">
                <a:solidFill>
                  <a:prstClr val="white">
                    <a:lumMod val="95000"/>
                  </a:prstClr>
                </a:solidFill>
              </a:rPr>
              <a:t>Funcionamiento: seleccionamos la cara a extruir e indicamos por teclado la altura de la extrusión/ sustracción</a:t>
            </a:r>
          </a:p>
        </p:txBody>
      </p:sp>
      <p:pic>
        <p:nvPicPr>
          <p:cNvPr id="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491" y="1870432"/>
            <a:ext cx="257551" cy="2348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23 Rectángulo"/>
          <p:cNvSpPr/>
          <p:nvPr/>
        </p:nvSpPr>
        <p:spPr>
          <a:xfrm>
            <a:off x="2069487" y="4800069"/>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6" name="25 CuadroTexto"/>
          <p:cNvSpPr txBox="1"/>
          <p:nvPr/>
        </p:nvSpPr>
        <p:spPr>
          <a:xfrm>
            <a:off x="2137406" y="4812261"/>
            <a:ext cx="4116499" cy="1231106"/>
          </a:xfrm>
          <a:prstGeom prst="rect">
            <a:avLst/>
          </a:prstGeom>
          <a:noFill/>
        </p:spPr>
        <p:txBody>
          <a:bodyPr wrap="square" rtlCol="0">
            <a:spAutoFit/>
          </a:bodyPr>
          <a:lstStyle/>
          <a:p>
            <a:r>
              <a:rPr lang="es-ES" dirty="0" smtClean="0">
                <a:solidFill>
                  <a:prstClr val="white">
                    <a:lumMod val="95000"/>
                  </a:prstClr>
                </a:solidFill>
              </a:rPr>
              <a:t>     DESFASE</a:t>
            </a:r>
          </a:p>
          <a:p>
            <a:pPr marL="285750" indent="-285750">
              <a:buFont typeface="Wingdings" panose="05000000000000000000" pitchFamily="2" charset="2"/>
              <a:buChar char="q"/>
            </a:pPr>
            <a:r>
              <a:rPr lang="es-ES" sz="1400" dirty="0" smtClean="0">
                <a:solidFill>
                  <a:prstClr val="white">
                    <a:lumMod val="95000"/>
                  </a:prstClr>
                </a:solidFill>
              </a:rPr>
              <a:t>Realiza paralelas de las aristas seleccionadas respecto a un plano (hace un desfase)</a:t>
            </a:r>
          </a:p>
          <a:p>
            <a:pPr marL="285750" indent="-285750">
              <a:buFont typeface="Wingdings" panose="05000000000000000000" pitchFamily="2" charset="2"/>
              <a:buChar char="q"/>
            </a:pPr>
            <a:r>
              <a:rPr lang="es-ES" sz="1400" dirty="0" smtClean="0">
                <a:solidFill>
                  <a:prstClr val="white">
                    <a:lumMod val="95000"/>
                  </a:prstClr>
                </a:solidFill>
              </a:rPr>
              <a:t>Funcionamiento: seleccionamos las aristas  e introducimos la distancia de desfase</a:t>
            </a:r>
          </a:p>
        </p:txBody>
      </p:sp>
      <p:pic>
        <p:nvPicPr>
          <p:cNvPr id="133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779" y="4883137"/>
            <a:ext cx="211264" cy="225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132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3D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068960"/>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1682989"/>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1695181"/>
            <a:ext cx="4116499" cy="1231106"/>
          </a:xfrm>
          <a:prstGeom prst="rect">
            <a:avLst/>
          </a:prstGeom>
          <a:noFill/>
        </p:spPr>
        <p:txBody>
          <a:bodyPr wrap="square" rtlCol="0">
            <a:spAutoFit/>
          </a:bodyPr>
          <a:lstStyle/>
          <a:p>
            <a:r>
              <a:rPr lang="es-ES" dirty="0" smtClean="0">
                <a:solidFill>
                  <a:prstClr val="white">
                    <a:lumMod val="95000"/>
                  </a:prstClr>
                </a:solidFill>
              </a:rPr>
              <a:t>      OTRA FORMA DE EXTRUSIÓN</a:t>
            </a:r>
          </a:p>
          <a:p>
            <a:pPr marL="285750" indent="-285750">
              <a:buFont typeface="Wingdings" panose="05000000000000000000" pitchFamily="2" charset="2"/>
              <a:buChar char="q"/>
            </a:pPr>
            <a:r>
              <a:rPr lang="es-ES" sz="1400" dirty="0" smtClean="0">
                <a:solidFill>
                  <a:prstClr val="white">
                    <a:lumMod val="95000"/>
                  </a:prstClr>
                </a:solidFill>
              </a:rPr>
              <a:t>Realiza la extrusión de varias aristas combinando los herramientas seleccionar o desplazar</a:t>
            </a:r>
          </a:p>
          <a:p>
            <a:pPr marL="285750" indent="-285750">
              <a:buFont typeface="Wingdings" panose="05000000000000000000" pitchFamily="2" charset="2"/>
              <a:buChar char="q"/>
            </a:pPr>
            <a:r>
              <a:rPr lang="es-ES" sz="1400" dirty="0" smtClean="0">
                <a:solidFill>
                  <a:prstClr val="white">
                    <a:lumMod val="95000"/>
                  </a:prstClr>
                </a:solidFill>
              </a:rPr>
              <a:t>Funcionamiento: seleccionamos las aristas a extruir y las desplazamos con  desplazar</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15774" y="3099541"/>
            <a:ext cx="4328434" cy="1609785"/>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3111734"/>
            <a:ext cx="4116499" cy="1661993"/>
          </a:xfrm>
          <a:prstGeom prst="rect">
            <a:avLst/>
          </a:prstGeom>
          <a:noFill/>
        </p:spPr>
        <p:txBody>
          <a:bodyPr wrap="square" rtlCol="0">
            <a:spAutoFit/>
          </a:bodyPr>
          <a:lstStyle/>
          <a:p>
            <a:r>
              <a:rPr lang="es-ES" dirty="0" smtClean="0">
                <a:solidFill>
                  <a:prstClr val="white">
                    <a:lumMod val="95000"/>
                  </a:prstClr>
                </a:solidFill>
              </a:rPr>
              <a:t>     DESPLAZAR O COPIA</a:t>
            </a:r>
          </a:p>
          <a:p>
            <a:pPr marL="285750" indent="-285750">
              <a:buFont typeface="Wingdings" panose="05000000000000000000" pitchFamily="2" charset="2"/>
              <a:buChar char="q"/>
            </a:pPr>
            <a:r>
              <a:rPr lang="es-ES" sz="1400" dirty="0" smtClean="0">
                <a:solidFill>
                  <a:prstClr val="white">
                    <a:lumMod val="95000"/>
                  </a:prstClr>
                </a:solidFill>
              </a:rPr>
              <a:t>Mueve o copia una selección</a:t>
            </a:r>
          </a:p>
          <a:p>
            <a:pPr marL="285750" indent="-285750">
              <a:buFont typeface="Wingdings" panose="05000000000000000000" pitchFamily="2" charset="2"/>
              <a:buChar char="q"/>
            </a:pPr>
            <a:r>
              <a:rPr lang="es-ES" sz="1400" dirty="0" smtClean="0">
                <a:solidFill>
                  <a:prstClr val="white">
                    <a:lumMod val="95000"/>
                  </a:prstClr>
                </a:solidFill>
              </a:rPr>
              <a:t>Funcionamiento: seleccionamos  los objetos a desplazar o copiar e indicamos la distancia y dirección del desplazamiento</a:t>
            </a:r>
          </a:p>
          <a:p>
            <a:pPr marL="285750" indent="-285750">
              <a:buFont typeface="Wingdings" panose="05000000000000000000" pitchFamily="2" charset="2"/>
              <a:buChar char="q"/>
            </a:pPr>
            <a:r>
              <a:rPr lang="es-ES" sz="1400" dirty="0" smtClean="0">
                <a:solidFill>
                  <a:prstClr val="white">
                    <a:lumMod val="95000"/>
                  </a:prstClr>
                </a:solidFill>
              </a:rPr>
              <a:t>Para activa la copia pulsamos </a:t>
            </a:r>
            <a:r>
              <a:rPr lang="es-ES" sz="1400" dirty="0" err="1" smtClean="0">
                <a:solidFill>
                  <a:prstClr val="white">
                    <a:lumMod val="95000"/>
                  </a:prstClr>
                </a:solidFill>
              </a:rPr>
              <a:t>shift</a:t>
            </a:r>
            <a:r>
              <a:rPr lang="es-ES" sz="1400" dirty="0" smtClean="0">
                <a:solidFill>
                  <a:prstClr val="white">
                    <a:lumMod val="95000"/>
                  </a:prstClr>
                </a:solidFill>
              </a:rPr>
              <a:t> cuando estemos desplazando el objeto</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782" y="2904309"/>
            <a:ext cx="66675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30 Rectángulo"/>
          <p:cNvSpPr/>
          <p:nvPr/>
        </p:nvSpPr>
        <p:spPr>
          <a:xfrm>
            <a:off x="1264796" y="2941201"/>
            <a:ext cx="333375" cy="93052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8" name="17 Rectángulo"/>
          <p:cNvSpPr/>
          <p:nvPr/>
        </p:nvSpPr>
        <p:spPr>
          <a:xfrm>
            <a:off x="2077725" y="4869160"/>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9" name="18 CuadroTexto"/>
          <p:cNvSpPr txBox="1"/>
          <p:nvPr/>
        </p:nvSpPr>
        <p:spPr>
          <a:xfrm>
            <a:off x="2145644" y="4881352"/>
            <a:ext cx="4116499" cy="1231106"/>
          </a:xfrm>
          <a:prstGeom prst="rect">
            <a:avLst/>
          </a:prstGeom>
          <a:noFill/>
        </p:spPr>
        <p:txBody>
          <a:bodyPr wrap="square" rtlCol="0">
            <a:spAutoFit/>
          </a:bodyPr>
          <a:lstStyle/>
          <a:p>
            <a:r>
              <a:rPr lang="es-ES" dirty="0" smtClean="0">
                <a:solidFill>
                  <a:prstClr val="white">
                    <a:lumMod val="95000"/>
                  </a:prstClr>
                </a:solidFill>
              </a:rPr>
              <a:t>     ROTAR O COPIA</a:t>
            </a:r>
          </a:p>
          <a:p>
            <a:pPr marL="285750" indent="-285750">
              <a:buFont typeface="Wingdings" panose="05000000000000000000" pitchFamily="2" charset="2"/>
              <a:buChar char="q"/>
            </a:pPr>
            <a:r>
              <a:rPr lang="es-ES" sz="1400" dirty="0" smtClean="0">
                <a:solidFill>
                  <a:prstClr val="white">
                    <a:lumMod val="95000"/>
                  </a:prstClr>
                </a:solidFill>
              </a:rPr>
              <a:t>Rota o copia una selección</a:t>
            </a:r>
          </a:p>
          <a:p>
            <a:pPr marL="285750" indent="-285750">
              <a:buFont typeface="Wingdings" panose="05000000000000000000" pitchFamily="2" charset="2"/>
              <a:buChar char="q"/>
            </a:pPr>
            <a:r>
              <a:rPr lang="es-ES" sz="1400" dirty="0" smtClean="0">
                <a:solidFill>
                  <a:prstClr val="white">
                    <a:lumMod val="95000"/>
                  </a:prstClr>
                </a:solidFill>
              </a:rPr>
              <a:t>Funcionamiento: </a:t>
            </a:r>
            <a:r>
              <a:rPr lang="es-ES" sz="1400" dirty="0">
                <a:solidFill>
                  <a:prstClr val="white">
                    <a:lumMod val="95000"/>
                  </a:prstClr>
                </a:solidFill>
              </a:rPr>
              <a:t>seleccionamos  los objetos a </a:t>
            </a:r>
            <a:r>
              <a:rPr lang="es-ES" sz="1400" dirty="0" smtClean="0">
                <a:solidFill>
                  <a:prstClr val="white">
                    <a:lumMod val="95000"/>
                  </a:prstClr>
                </a:solidFill>
              </a:rPr>
              <a:t>rotar </a:t>
            </a:r>
            <a:r>
              <a:rPr lang="es-ES" sz="1400" dirty="0">
                <a:solidFill>
                  <a:prstClr val="white">
                    <a:lumMod val="95000"/>
                  </a:prstClr>
                </a:solidFill>
              </a:rPr>
              <a:t>o copiar e indicamos </a:t>
            </a:r>
            <a:r>
              <a:rPr lang="es-ES" sz="1400" dirty="0" smtClean="0">
                <a:solidFill>
                  <a:prstClr val="white">
                    <a:lumMod val="95000"/>
                  </a:prstClr>
                </a:solidFill>
              </a:rPr>
              <a:t>el eje y el ángulo de rotación mediante dos puntos o  un ángulo</a:t>
            </a:r>
          </a:p>
        </p:txBody>
      </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802" y="3150376"/>
            <a:ext cx="219502" cy="232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1441" y="4941168"/>
            <a:ext cx="223168" cy="238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9803" y="1753859"/>
            <a:ext cx="219502" cy="2270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37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69568" y="188640"/>
            <a:ext cx="7874840" cy="769441"/>
          </a:xfrm>
          <a:prstGeom prst="rect">
            <a:avLst/>
          </a:prstGeom>
          <a:noFill/>
        </p:spPr>
        <p:txBody>
          <a:bodyPr wrap="square" rtlCol="0">
            <a:spAutoFit/>
          </a:bodyPr>
          <a:lstStyle/>
          <a:p>
            <a:r>
              <a:rPr lang="es-ES" sz="4400" b="1" i="1" dirty="0" smtClean="0">
                <a:solidFill>
                  <a:prstClr val="black"/>
                </a:solidFill>
              </a:rPr>
              <a:t>HERRAMIENTAS DE DIBUJO 3D</a:t>
            </a:r>
            <a:endParaRPr lang="es-ES" sz="4400" b="1" i="1" dirty="0">
              <a:solidFill>
                <a:prstClr val="black"/>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068960"/>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2768744"/>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2780936"/>
            <a:ext cx="4116499" cy="1231106"/>
          </a:xfrm>
          <a:prstGeom prst="rect">
            <a:avLst/>
          </a:prstGeom>
          <a:noFill/>
        </p:spPr>
        <p:txBody>
          <a:bodyPr wrap="square" rtlCol="0">
            <a:spAutoFit/>
          </a:bodyPr>
          <a:lstStyle/>
          <a:p>
            <a:r>
              <a:rPr lang="es-ES" dirty="0" smtClean="0">
                <a:solidFill>
                  <a:prstClr val="white">
                    <a:lumMod val="95000"/>
                  </a:prstClr>
                </a:solidFill>
              </a:rPr>
              <a:t>      ESCALA</a:t>
            </a:r>
          </a:p>
          <a:p>
            <a:pPr marL="285750" indent="-285750">
              <a:buFont typeface="Wingdings" panose="05000000000000000000" pitchFamily="2" charset="2"/>
              <a:buChar char="q"/>
            </a:pPr>
            <a:r>
              <a:rPr lang="es-ES" sz="1400" dirty="0" smtClean="0">
                <a:solidFill>
                  <a:prstClr val="white">
                    <a:lumMod val="95000"/>
                  </a:prstClr>
                </a:solidFill>
              </a:rPr>
              <a:t>Escala o estira una selección</a:t>
            </a:r>
          </a:p>
          <a:p>
            <a:pPr marL="285750" indent="-285750">
              <a:buFont typeface="Wingdings" panose="05000000000000000000" pitchFamily="2" charset="2"/>
              <a:buChar char="q"/>
            </a:pPr>
            <a:r>
              <a:rPr lang="es-ES" sz="1400" dirty="0" smtClean="0">
                <a:solidFill>
                  <a:prstClr val="white">
                    <a:lumMod val="95000"/>
                  </a:prstClr>
                </a:solidFill>
              </a:rPr>
              <a:t>Funcionamiento: seleccionamos el objeto a escalar o modificar y estiramos uno de los asas de la selección o introducimos un factor de escala</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782" y="2904309"/>
            <a:ext cx="66675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30 Rectángulo"/>
          <p:cNvSpPr/>
          <p:nvPr/>
        </p:nvSpPr>
        <p:spPr>
          <a:xfrm>
            <a:off x="1264796" y="2941201"/>
            <a:ext cx="333375" cy="93052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803" y="2858571"/>
            <a:ext cx="219502" cy="2268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4648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a:t>ACOTACIÓN, MEDIDAS Y LÍNEAS AUXILIARES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545678"/>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1677490"/>
            <a:ext cx="4328434" cy="296684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1689683"/>
            <a:ext cx="4116499" cy="2954655"/>
          </a:xfrm>
          <a:prstGeom prst="rect">
            <a:avLst/>
          </a:prstGeom>
          <a:noFill/>
        </p:spPr>
        <p:txBody>
          <a:bodyPr wrap="square" rtlCol="0">
            <a:spAutoFit/>
          </a:bodyPr>
          <a:lstStyle/>
          <a:p>
            <a:r>
              <a:rPr lang="es-ES" dirty="0" smtClean="0">
                <a:solidFill>
                  <a:prstClr val="white">
                    <a:lumMod val="95000"/>
                  </a:prstClr>
                </a:solidFill>
              </a:rPr>
              <a:t>     MEDIDA</a:t>
            </a:r>
          </a:p>
          <a:p>
            <a:pPr marL="285750" indent="-285750">
              <a:buFont typeface="Wingdings" panose="05000000000000000000" pitchFamily="2" charset="2"/>
              <a:buChar char="q"/>
            </a:pPr>
            <a:r>
              <a:rPr lang="es-ES" sz="1400" dirty="0" smtClean="0">
                <a:solidFill>
                  <a:prstClr val="white">
                    <a:lumMod val="95000"/>
                  </a:prstClr>
                </a:solidFill>
              </a:rPr>
              <a:t>Nos proporciona la distancia entre dos puntos del modelo</a:t>
            </a:r>
          </a:p>
          <a:p>
            <a:pPr marL="285750" indent="-285750">
              <a:buFont typeface="Wingdings" panose="05000000000000000000" pitchFamily="2" charset="2"/>
              <a:buChar char="q"/>
            </a:pPr>
            <a:r>
              <a:rPr lang="es-ES" sz="1400" dirty="0" smtClean="0">
                <a:solidFill>
                  <a:prstClr val="white">
                    <a:lumMod val="95000"/>
                  </a:prstClr>
                </a:solidFill>
              </a:rPr>
              <a:t>Funcionamiento: seleccionamos un punto de origen y un punto de destino del objeto a medir</a:t>
            </a:r>
          </a:p>
          <a:p>
            <a:pPr marL="285750" indent="-285750">
              <a:buFont typeface="Wingdings" panose="05000000000000000000" pitchFamily="2" charset="2"/>
              <a:buChar char="q"/>
            </a:pPr>
            <a:endParaRPr lang="es-ES" sz="1400" dirty="0">
              <a:solidFill>
                <a:prstClr val="white">
                  <a:lumMod val="95000"/>
                </a:prstClr>
              </a:solidFill>
            </a:endParaRPr>
          </a:p>
          <a:p>
            <a:r>
              <a:rPr lang="es-ES" sz="1400" dirty="0" smtClean="0">
                <a:solidFill>
                  <a:prstClr val="white">
                    <a:lumMod val="95000"/>
                  </a:prstClr>
                </a:solidFill>
              </a:rPr>
              <a:t>       LÍNEAS AUXILIARES</a:t>
            </a:r>
          </a:p>
          <a:p>
            <a:pPr marL="285750" indent="-285750">
              <a:buFont typeface="Wingdings" panose="05000000000000000000" pitchFamily="2" charset="2"/>
              <a:buChar char="q"/>
            </a:pPr>
            <a:r>
              <a:rPr lang="es-ES" sz="1400" dirty="0" smtClean="0">
                <a:solidFill>
                  <a:prstClr val="white">
                    <a:lumMod val="95000"/>
                  </a:prstClr>
                </a:solidFill>
              </a:rPr>
              <a:t>Traza una línea infinita de apoyo  en la posición indicada</a:t>
            </a:r>
          </a:p>
          <a:p>
            <a:pPr marL="285750" indent="-285750">
              <a:buFont typeface="Wingdings" panose="05000000000000000000" pitchFamily="2" charset="2"/>
              <a:buChar char="q"/>
            </a:pPr>
            <a:r>
              <a:rPr lang="es-ES" sz="1400" dirty="0" smtClean="0">
                <a:solidFill>
                  <a:prstClr val="white">
                    <a:lumMod val="95000"/>
                  </a:prstClr>
                </a:solidFill>
              </a:rPr>
              <a:t>Funcionamiento: hacemos </a:t>
            </a:r>
            <a:r>
              <a:rPr lang="es-ES" sz="1400" dirty="0" err="1" smtClean="0">
                <a:solidFill>
                  <a:prstClr val="white">
                    <a:lumMod val="95000"/>
                  </a:prstClr>
                </a:solidFill>
              </a:rPr>
              <a:t>click</a:t>
            </a:r>
            <a:r>
              <a:rPr lang="es-ES" sz="1400" dirty="0" smtClean="0">
                <a:solidFill>
                  <a:prstClr val="white">
                    <a:lumMod val="95000"/>
                  </a:prstClr>
                </a:solidFill>
              </a:rPr>
              <a:t> en un punto cualquiera de la arista de un modelo para trazar una línea auxiliar perpendicular a la dirección de la flecha de medida</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15774" y="4762653"/>
            <a:ext cx="4328434" cy="188962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4774846"/>
            <a:ext cx="4116499" cy="1877437"/>
          </a:xfrm>
          <a:prstGeom prst="rect">
            <a:avLst/>
          </a:prstGeom>
          <a:noFill/>
        </p:spPr>
        <p:txBody>
          <a:bodyPr wrap="square" rtlCol="0">
            <a:spAutoFit/>
          </a:bodyPr>
          <a:lstStyle/>
          <a:p>
            <a:r>
              <a:rPr lang="es-ES" dirty="0" smtClean="0">
                <a:solidFill>
                  <a:prstClr val="white">
                    <a:lumMod val="95000"/>
                  </a:prstClr>
                </a:solidFill>
              </a:rPr>
              <a:t>     TRANSPORTADOR</a:t>
            </a:r>
          </a:p>
          <a:p>
            <a:pPr marL="285750" indent="-285750">
              <a:buFont typeface="Wingdings" panose="05000000000000000000" pitchFamily="2" charset="2"/>
              <a:buChar char="q"/>
            </a:pPr>
            <a:r>
              <a:rPr lang="es-ES" sz="1400" dirty="0" smtClean="0">
                <a:solidFill>
                  <a:prstClr val="white">
                    <a:lumMod val="95000"/>
                  </a:prstClr>
                </a:solidFill>
              </a:rPr>
              <a:t>Mide el ángulo que forma una arista respecto a una referencia especificada</a:t>
            </a:r>
          </a:p>
          <a:p>
            <a:pPr marL="285750" indent="-285750">
              <a:buFont typeface="Wingdings" panose="05000000000000000000" pitchFamily="2" charset="2"/>
              <a:buChar char="q"/>
            </a:pPr>
            <a:r>
              <a:rPr lang="es-ES" sz="1400" dirty="0" smtClean="0">
                <a:solidFill>
                  <a:prstClr val="white">
                    <a:lumMod val="95000"/>
                  </a:prstClr>
                </a:solidFill>
              </a:rPr>
              <a:t>Funcionamiento: seleccionamos el  centro del transportador en el primer punto de la arista, seleccionamos un segundo punto que defina la línea de referencia, seleccionamos otro punto de la arista para medir el ángulo</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07" y="2863177"/>
            <a:ext cx="6477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6324" y="1740718"/>
            <a:ext cx="242976" cy="249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5502" y="3023870"/>
            <a:ext cx="242976" cy="249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644" y="4828037"/>
            <a:ext cx="259473" cy="2516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4398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a:t>ACOTACIÓN, MEDIDAS Y LÍNEAS AUXILIARES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545678"/>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2181545"/>
            <a:ext cx="4328434" cy="167418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2193738"/>
            <a:ext cx="4116499" cy="1661993"/>
          </a:xfrm>
          <a:prstGeom prst="rect">
            <a:avLst/>
          </a:prstGeom>
          <a:noFill/>
        </p:spPr>
        <p:txBody>
          <a:bodyPr wrap="square" rtlCol="0">
            <a:spAutoFit/>
          </a:bodyPr>
          <a:lstStyle/>
          <a:p>
            <a:r>
              <a:rPr lang="es-ES" dirty="0" smtClean="0">
                <a:solidFill>
                  <a:prstClr val="white">
                    <a:lumMod val="95000"/>
                  </a:prstClr>
                </a:solidFill>
              </a:rPr>
              <a:t>     EJES</a:t>
            </a:r>
          </a:p>
          <a:p>
            <a:pPr marL="285750" indent="-285750">
              <a:buFont typeface="Wingdings" panose="05000000000000000000" pitchFamily="2" charset="2"/>
              <a:buChar char="q"/>
            </a:pPr>
            <a:r>
              <a:rPr lang="es-ES" sz="1400" dirty="0" smtClean="0">
                <a:solidFill>
                  <a:prstClr val="white">
                    <a:lumMod val="95000"/>
                  </a:prstClr>
                </a:solidFill>
              </a:rPr>
              <a:t>Mueve o reorienta los ejes del dibujo</a:t>
            </a:r>
          </a:p>
          <a:p>
            <a:pPr marL="285750" indent="-285750">
              <a:buFont typeface="Wingdings" panose="05000000000000000000" pitchFamily="2" charset="2"/>
              <a:buChar char="q"/>
            </a:pPr>
            <a:r>
              <a:rPr lang="es-ES" sz="1400" dirty="0" smtClean="0">
                <a:solidFill>
                  <a:prstClr val="white">
                    <a:lumMod val="95000"/>
                  </a:prstClr>
                </a:solidFill>
              </a:rPr>
              <a:t>Funcionamiento:  hacemos </a:t>
            </a:r>
            <a:r>
              <a:rPr lang="es-ES" sz="1400" dirty="0" err="1" smtClean="0">
                <a:solidFill>
                  <a:prstClr val="white">
                    <a:lumMod val="95000"/>
                  </a:prstClr>
                </a:solidFill>
              </a:rPr>
              <a:t>click</a:t>
            </a:r>
            <a:r>
              <a:rPr lang="es-ES" sz="1400" dirty="0" smtClean="0">
                <a:solidFill>
                  <a:prstClr val="white">
                    <a:lumMod val="95000"/>
                  </a:prstClr>
                </a:solidFill>
              </a:rPr>
              <a:t> en el punto deseado para establecerlo como punto de origen de los ejes, seleccionamos otro punto para definir el eje rojo y otro punto más para definir el eje verde</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23388" y="4049734"/>
            <a:ext cx="4328434" cy="1243298"/>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91307" y="4061926"/>
            <a:ext cx="4116499" cy="1231106"/>
          </a:xfrm>
          <a:prstGeom prst="rect">
            <a:avLst/>
          </a:prstGeom>
          <a:noFill/>
        </p:spPr>
        <p:txBody>
          <a:bodyPr wrap="square" rtlCol="0">
            <a:spAutoFit/>
          </a:bodyPr>
          <a:lstStyle/>
          <a:p>
            <a:r>
              <a:rPr lang="es-ES" dirty="0" smtClean="0">
                <a:solidFill>
                  <a:prstClr val="white">
                    <a:lumMod val="95000"/>
                  </a:prstClr>
                </a:solidFill>
              </a:rPr>
              <a:t>     ACOTACIÓN</a:t>
            </a:r>
          </a:p>
          <a:p>
            <a:pPr marL="285750" indent="-285750">
              <a:buFont typeface="Wingdings" panose="05000000000000000000" pitchFamily="2" charset="2"/>
              <a:buChar char="q"/>
            </a:pPr>
            <a:r>
              <a:rPr lang="es-ES" sz="1400" dirty="0" smtClean="0">
                <a:solidFill>
                  <a:prstClr val="white">
                    <a:lumMod val="95000"/>
                  </a:prstClr>
                </a:solidFill>
              </a:rPr>
              <a:t>Dibuja cotas en las aristas o curvas especificadas</a:t>
            </a:r>
          </a:p>
          <a:p>
            <a:pPr marL="285750" indent="-285750">
              <a:buFont typeface="Wingdings" panose="05000000000000000000" pitchFamily="2" charset="2"/>
              <a:buChar char="q"/>
            </a:pPr>
            <a:r>
              <a:rPr lang="es-ES" sz="1400" dirty="0" smtClean="0">
                <a:solidFill>
                  <a:prstClr val="white">
                    <a:lumMod val="95000"/>
                  </a:prstClr>
                </a:solidFill>
              </a:rPr>
              <a:t>Funcionamiento: seleccionamos la arista o curva que queremos medir y especificamos la distancia a la que ha de situarse la cota</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07" y="2863177"/>
            <a:ext cx="6477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9755" y="2233568"/>
            <a:ext cx="252210" cy="2311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9755" y="4104949"/>
            <a:ext cx="252210" cy="2447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8872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46856" y="145843"/>
            <a:ext cx="8229600" cy="1143000"/>
          </a:xfrm>
        </p:spPr>
        <p:txBody>
          <a:bodyPr/>
          <a:lstStyle/>
          <a:p>
            <a:pPr algn="l"/>
            <a:r>
              <a:rPr lang="es-ES" b="1" i="1" dirty="0" smtClean="0"/>
              <a:t>CONTENIDO</a:t>
            </a:r>
            <a:endParaRPr lang="es-ES" b="1"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00808"/>
            <a:ext cx="615950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18 CuadroTexto"/>
          <p:cNvSpPr txBox="1"/>
          <p:nvPr/>
        </p:nvSpPr>
        <p:spPr>
          <a:xfrm>
            <a:off x="467544" y="1033761"/>
            <a:ext cx="5930624" cy="400110"/>
          </a:xfrm>
          <a:prstGeom prst="rect">
            <a:avLst/>
          </a:prstGeom>
          <a:noFill/>
        </p:spPr>
        <p:txBody>
          <a:bodyPr wrap="square" rtlCol="0">
            <a:spAutoFit/>
          </a:bodyPr>
          <a:lstStyle/>
          <a:p>
            <a:r>
              <a:rPr lang="es-ES" sz="2000" b="1" dirty="0" smtClean="0"/>
              <a:t>           SELECCIÓN DE PLANTILLA DE TRABAJO</a:t>
            </a:r>
            <a:endParaRPr lang="es-ES" sz="2000" b="1" dirty="0"/>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00" y="1065753"/>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47160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a:t>ACOTACIÓN, MEDIDAS Y LÍNEAS AUXILIARES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56" y="1484785"/>
            <a:ext cx="8427312" cy="4477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62098" y="3545678"/>
            <a:ext cx="360041"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4" name="13 Rectángulo"/>
          <p:cNvSpPr/>
          <p:nvPr/>
        </p:nvSpPr>
        <p:spPr>
          <a:xfrm>
            <a:off x="1177113" y="2780928"/>
            <a:ext cx="792088" cy="123111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6" name="5 Flecha derecha"/>
          <p:cNvSpPr/>
          <p:nvPr/>
        </p:nvSpPr>
        <p:spPr>
          <a:xfrm>
            <a:off x="683568" y="3248980"/>
            <a:ext cx="487752" cy="144016"/>
          </a:xfrm>
          <a:prstGeom prst="rightArrow">
            <a:avLst/>
          </a:prstGeom>
          <a:solidFill>
            <a:srgbClr val="B3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7" name="6 Rectángulo"/>
          <p:cNvSpPr/>
          <p:nvPr/>
        </p:nvSpPr>
        <p:spPr>
          <a:xfrm>
            <a:off x="2115774" y="2123520"/>
            <a:ext cx="4328434" cy="12432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10" name="9 CuadroTexto"/>
          <p:cNvSpPr txBox="1"/>
          <p:nvPr/>
        </p:nvSpPr>
        <p:spPr>
          <a:xfrm>
            <a:off x="2183693" y="2135713"/>
            <a:ext cx="4116499" cy="1231106"/>
          </a:xfrm>
          <a:prstGeom prst="rect">
            <a:avLst/>
          </a:prstGeom>
          <a:noFill/>
        </p:spPr>
        <p:txBody>
          <a:bodyPr wrap="square" rtlCol="0">
            <a:spAutoFit/>
          </a:bodyPr>
          <a:lstStyle/>
          <a:p>
            <a:r>
              <a:rPr lang="es-ES" dirty="0" smtClean="0">
                <a:solidFill>
                  <a:prstClr val="white">
                    <a:lumMod val="95000"/>
                  </a:prstClr>
                </a:solidFill>
              </a:rPr>
              <a:t>     TEXTO</a:t>
            </a:r>
          </a:p>
          <a:p>
            <a:pPr marL="285750" indent="-285750">
              <a:buFont typeface="Wingdings" panose="05000000000000000000" pitchFamily="2" charset="2"/>
              <a:buChar char="q"/>
            </a:pPr>
            <a:r>
              <a:rPr lang="es-ES" sz="1400" dirty="0" smtClean="0">
                <a:solidFill>
                  <a:prstClr val="white">
                    <a:lumMod val="95000"/>
                  </a:prstClr>
                </a:solidFill>
              </a:rPr>
              <a:t>Dibuja etiquetas de texto</a:t>
            </a:r>
          </a:p>
          <a:p>
            <a:pPr marL="285750" indent="-285750">
              <a:buFont typeface="Wingdings" panose="05000000000000000000" pitchFamily="2" charset="2"/>
              <a:buChar char="q"/>
            </a:pPr>
            <a:r>
              <a:rPr lang="es-ES" sz="1400" dirty="0" smtClean="0">
                <a:solidFill>
                  <a:prstClr val="white">
                    <a:lumMod val="95000"/>
                  </a:prstClr>
                </a:solidFill>
              </a:rPr>
              <a:t>Funcionamiento:  seleccionamos el objeto al que queremos colocarle la etiqueta,  situamos el texto de la etiqueta y escribimos el texto de la etiqueta.</a:t>
            </a:r>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DEFINICIÓN DE FUNCIONES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23" name="22 Rectángulo"/>
          <p:cNvSpPr/>
          <p:nvPr/>
        </p:nvSpPr>
        <p:spPr>
          <a:xfrm>
            <a:off x="2115774" y="3524289"/>
            <a:ext cx="4328434" cy="1458742"/>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endParaRPr>
          </a:p>
        </p:txBody>
      </p:sp>
      <p:sp>
        <p:nvSpPr>
          <p:cNvPr id="25" name="24 CuadroTexto"/>
          <p:cNvSpPr txBox="1"/>
          <p:nvPr/>
        </p:nvSpPr>
        <p:spPr>
          <a:xfrm>
            <a:off x="2183693" y="3536481"/>
            <a:ext cx="4116499" cy="1446550"/>
          </a:xfrm>
          <a:prstGeom prst="rect">
            <a:avLst/>
          </a:prstGeom>
          <a:noFill/>
        </p:spPr>
        <p:txBody>
          <a:bodyPr wrap="square" rtlCol="0">
            <a:spAutoFit/>
          </a:bodyPr>
          <a:lstStyle/>
          <a:p>
            <a:r>
              <a:rPr lang="es-ES" dirty="0" smtClean="0">
                <a:solidFill>
                  <a:prstClr val="white">
                    <a:lumMod val="95000"/>
                  </a:prstClr>
                </a:solidFill>
              </a:rPr>
              <a:t>     TEXTO 3D</a:t>
            </a:r>
          </a:p>
          <a:p>
            <a:pPr marL="285750" indent="-285750">
              <a:buFont typeface="Wingdings" panose="05000000000000000000" pitchFamily="2" charset="2"/>
              <a:buChar char="q"/>
            </a:pPr>
            <a:r>
              <a:rPr lang="es-ES" sz="1400" dirty="0" smtClean="0">
                <a:solidFill>
                  <a:prstClr val="white">
                    <a:lumMod val="95000"/>
                  </a:prstClr>
                </a:solidFill>
              </a:rPr>
              <a:t>Dibuja un texto especificado  en 3D</a:t>
            </a:r>
          </a:p>
          <a:p>
            <a:pPr marL="285750" indent="-285750">
              <a:buFont typeface="Wingdings" panose="05000000000000000000" pitchFamily="2" charset="2"/>
              <a:buChar char="q"/>
            </a:pPr>
            <a:r>
              <a:rPr lang="es-ES" sz="1400" dirty="0" smtClean="0">
                <a:solidFill>
                  <a:prstClr val="white">
                    <a:lumMod val="95000"/>
                  </a:prstClr>
                </a:solidFill>
              </a:rPr>
              <a:t>Funcionamiento: al pulsar en el icono se abre una ventana emergente en la que especificamos las características del texto, pulsamos en situar y colocamos el texto en  el modelo</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307" y="2863177"/>
            <a:ext cx="6477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2141" y="2190504"/>
            <a:ext cx="236877" cy="241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5242" y="3601948"/>
            <a:ext cx="233776" cy="248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100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a:t>CAPAS, GRUPOS Y </a:t>
            </a:r>
            <a:r>
              <a:rPr lang="es-ES" sz="3200" b="1" i="1" dirty="0" smtClean="0"/>
              <a:t>COMPONENTES</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HERRAMIENTAS DE SELECCIÓN</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19" name="18 CuadroTexto"/>
          <p:cNvSpPr txBox="1"/>
          <p:nvPr/>
        </p:nvSpPr>
        <p:spPr>
          <a:xfrm>
            <a:off x="-244121" y="1699565"/>
            <a:ext cx="9280617" cy="400110"/>
          </a:xfrm>
          <a:prstGeom prst="rect">
            <a:avLst/>
          </a:prstGeom>
          <a:noFill/>
        </p:spPr>
        <p:txBody>
          <a:bodyPr wrap="square" rtlCol="0">
            <a:spAutoFit/>
          </a:bodyPr>
          <a:lstStyle/>
          <a:p>
            <a:r>
              <a:rPr lang="es-ES" sz="2000" dirty="0" smtClean="0"/>
              <a:t>           UN CLICK                    DOS CLICKS                   TRES CLICKS               VENTANA  SELEC.         </a:t>
            </a:r>
            <a:endParaRPr lang="es-ES" sz="2000" dirty="0"/>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630" y="3904681"/>
            <a:ext cx="1337067" cy="1133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9866" y="3898401"/>
            <a:ext cx="1248862" cy="1133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9449" y="3904681"/>
            <a:ext cx="1332140" cy="1127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3704" y="3898401"/>
            <a:ext cx="1372195" cy="1115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369568" y="1988840"/>
            <a:ext cx="1610144" cy="1200329"/>
          </a:xfrm>
          <a:prstGeom prst="rect">
            <a:avLst/>
          </a:prstGeom>
          <a:noFill/>
        </p:spPr>
        <p:txBody>
          <a:bodyPr wrap="square" rtlCol="0">
            <a:spAutoFit/>
          </a:bodyPr>
          <a:lstStyle/>
          <a:p>
            <a:r>
              <a:rPr lang="es-ES" dirty="0" smtClean="0"/>
              <a:t>Con un </a:t>
            </a:r>
            <a:r>
              <a:rPr lang="es-ES" dirty="0" err="1" smtClean="0"/>
              <a:t>click</a:t>
            </a:r>
            <a:r>
              <a:rPr lang="es-ES" dirty="0" smtClean="0"/>
              <a:t> seleccionamos una arista o una cara</a:t>
            </a:r>
            <a:endParaRPr lang="es-ES" dirty="0"/>
          </a:p>
        </p:txBody>
      </p:sp>
      <p:sp>
        <p:nvSpPr>
          <p:cNvPr id="26" name="25 CuadroTexto"/>
          <p:cNvSpPr txBox="1"/>
          <p:nvPr/>
        </p:nvSpPr>
        <p:spPr>
          <a:xfrm>
            <a:off x="2509225" y="1988840"/>
            <a:ext cx="1610144" cy="1200329"/>
          </a:xfrm>
          <a:prstGeom prst="rect">
            <a:avLst/>
          </a:prstGeom>
          <a:noFill/>
        </p:spPr>
        <p:txBody>
          <a:bodyPr wrap="square" rtlCol="0">
            <a:spAutoFit/>
          </a:bodyPr>
          <a:lstStyle/>
          <a:p>
            <a:r>
              <a:rPr lang="es-ES" dirty="0" smtClean="0"/>
              <a:t>Con dos </a:t>
            </a:r>
            <a:r>
              <a:rPr lang="es-ES" dirty="0" err="1" smtClean="0"/>
              <a:t>clicks</a:t>
            </a:r>
            <a:r>
              <a:rPr lang="es-ES" dirty="0" smtClean="0"/>
              <a:t> seleccionamos una superficie (</a:t>
            </a:r>
            <a:r>
              <a:rPr lang="es-ES" dirty="0" err="1" smtClean="0"/>
              <a:t>aristas+caras</a:t>
            </a:r>
            <a:r>
              <a:rPr lang="es-ES" dirty="0" smtClean="0"/>
              <a:t>)</a:t>
            </a:r>
            <a:endParaRPr lang="es-ES" dirty="0"/>
          </a:p>
        </p:txBody>
      </p:sp>
      <p:sp>
        <p:nvSpPr>
          <p:cNvPr id="27" name="26 CuadroTexto"/>
          <p:cNvSpPr txBox="1"/>
          <p:nvPr/>
        </p:nvSpPr>
        <p:spPr>
          <a:xfrm>
            <a:off x="4788024" y="1988840"/>
            <a:ext cx="1610144" cy="923330"/>
          </a:xfrm>
          <a:prstGeom prst="rect">
            <a:avLst/>
          </a:prstGeom>
          <a:noFill/>
        </p:spPr>
        <p:txBody>
          <a:bodyPr wrap="square" rtlCol="0">
            <a:spAutoFit/>
          </a:bodyPr>
          <a:lstStyle/>
          <a:p>
            <a:r>
              <a:rPr lang="es-ES" dirty="0" smtClean="0"/>
              <a:t>Con tres </a:t>
            </a:r>
            <a:r>
              <a:rPr lang="es-ES" dirty="0" err="1" smtClean="0"/>
              <a:t>clicks</a:t>
            </a:r>
            <a:r>
              <a:rPr lang="es-ES" dirty="0" smtClean="0"/>
              <a:t> seleccionamos el modelo</a:t>
            </a:r>
            <a:endParaRPr lang="es-ES" dirty="0"/>
          </a:p>
        </p:txBody>
      </p:sp>
      <p:sp>
        <p:nvSpPr>
          <p:cNvPr id="28" name="27 CuadroTexto"/>
          <p:cNvSpPr txBox="1"/>
          <p:nvPr/>
        </p:nvSpPr>
        <p:spPr>
          <a:xfrm>
            <a:off x="6882222" y="1988840"/>
            <a:ext cx="1939759" cy="1754326"/>
          </a:xfrm>
          <a:prstGeom prst="rect">
            <a:avLst/>
          </a:prstGeom>
          <a:noFill/>
        </p:spPr>
        <p:txBody>
          <a:bodyPr wrap="square" rtlCol="0">
            <a:spAutoFit/>
          </a:bodyPr>
          <a:lstStyle/>
          <a:p>
            <a:r>
              <a:rPr lang="es-ES" dirty="0" smtClean="0"/>
              <a:t>Con una ventana de selección seleccionamos toda entidad que esté dentro de la ventana</a:t>
            </a:r>
            <a:endParaRPr lang="es-ES" dirty="0"/>
          </a:p>
        </p:txBody>
      </p:sp>
    </p:spTree>
    <p:extLst>
      <p:ext uri="{BB962C8B-B14F-4D97-AF65-F5344CB8AC3E}">
        <p14:creationId xmlns:p14="http://schemas.microsoft.com/office/powerpoint/2010/main" val="4111903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830997"/>
          </a:xfrm>
          <a:prstGeom prst="rect">
            <a:avLst/>
          </a:prstGeom>
          <a:noFill/>
        </p:spPr>
        <p:txBody>
          <a:bodyPr wrap="square" rtlCol="0">
            <a:spAutoFit/>
          </a:bodyPr>
          <a:lstStyle/>
          <a:p>
            <a:pPr>
              <a:lnSpc>
                <a:spcPct val="150000"/>
              </a:lnSpc>
            </a:pPr>
            <a:r>
              <a:rPr lang="es-ES" sz="3200" b="1" i="1" dirty="0"/>
              <a:t>CAPAS, </a:t>
            </a:r>
            <a:r>
              <a:rPr lang="es-ES" sz="3200" b="1" i="1" dirty="0" smtClean="0"/>
              <a:t>GRUPOS, COMPONENTES Y SIMETRÍA</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GRUPOS Y COMPONENTES</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6" y="1318185"/>
            <a:ext cx="6233273" cy="3693319"/>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Los grupos y componentes son un conjunto de aristas  o polígonos que se definen a priori y que forman un ente único cuya forma no se puede editar a menos que accedamos a él directamente.</a:t>
            </a:r>
          </a:p>
          <a:p>
            <a:pPr marL="285750" indent="-285750">
              <a:buFont typeface="Wingdings" panose="05000000000000000000" pitchFamily="2" charset="2"/>
              <a:buChar char="q"/>
            </a:pPr>
            <a:r>
              <a:rPr lang="es-ES" dirty="0" smtClean="0"/>
              <a:t>Los grupos y componentes actúan como un solo ente y como tal, cuando se modifican sus propiedades se modifican las propiedades de todos los elementos, pe: al pintarlo.</a:t>
            </a:r>
          </a:p>
          <a:p>
            <a:pPr marL="285750" indent="-285750">
              <a:buFont typeface="Wingdings" panose="05000000000000000000" pitchFamily="2" charset="2"/>
              <a:buChar char="q"/>
            </a:pPr>
            <a:r>
              <a:rPr lang="es-ES" dirty="0" smtClean="0"/>
              <a:t>Los grupos y componentes permiten organizar el modelo, realizar rápidamente copias de un conjunto de elementos cuyas propiedades se heredarán de los originales.</a:t>
            </a:r>
          </a:p>
          <a:p>
            <a:pPr marL="285750" indent="-285750">
              <a:buFont typeface="Wingdings" panose="05000000000000000000" pitchFamily="2" charset="2"/>
              <a:buChar char="q"/>
            </a:pPr>
            <a:r>
              <a:rPr lang="es-ES" dirty="0" smtClean="0"/>
              <a:t>Podremos formar grupos o componentes con aquellas entidades que contengan al menos dos aristas, dos caras o una arista y una cara.</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840" y="1201756"/>
            <a:ext cx="2290276" cy="3307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602839" y="2877142"/>
            <a:ext cx="2290277" cy="396482"/>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342571" y="4918585"/>
            <a:ext cx="8523548" cy="2031325"/>
          </a:xfrm>
          <a:prstGeom prst="rect">
            <a:avLst/>
          </a:prstGeom>
          <a:noFill/>
        </p:spPr>
        <p:txBody>
          <a:bodyPr wrap="square" rtlCol="0">
            <a:spAutoFit/>
          </a:bodyPr>
          <a:lstStyle/>
          <a:p>
            <a:pPr marL="285750" indent="-285750">
              <a:buFont typeface="Wingdings" panose="05000000000000000000" pitchFamily="2" charset="2"/>
              <a:buChar char="q"/>
            </a:pPr>
            <a:r>
              <a:rPr lang="es-ES" dirty="0"/>
              <a:t>Para crear un grupo o un componente seleccionamos los objetos que queramos y con el botón secundario del ratón pinchamos en la selección abriendo una ventana emergente, en la que seleccionamos crear grupo o crear bloque</a:t>
            </a:r>
            <a:r>
              <a:rPr lang="es-ES" dirty="0" smtClean="0"/>
              <a:t>.</a:t>
            </a:r>
          </a:p>
          <a:p>
            <a:pPr marL="285750" indent="-285750">
              <a:buFont typeface="Wingdings" panose="05000000000000000000" pitchFamily="2" charset="2"/>
              <a:buChar char="q"/>
            </a:pPr>
            <a:r>
              <a:rPr lang="es-ES" dirty="0" smtClean="0"/>
              <a:t>Para salir de la edición de un componente pulsamos “ESC” y para descomponerlo, empleando la herramienta de selección hacemos </a:t>
            </a:r>
            <a:r>
              <a:rPr lang="es-ES" dirty="0" err="1" smtClean="0"/>
              <a:t>click</a:t>
            </a:r>
            <a:r>
              <a:rPr lang="es-ES" dirty="0" smtClean="0"/>
              <a:t> con el botón </a:t>
            </a:r>
            <a:r>
              <a:rPr lang="es-ES" dirty="0" err="1" smtClean="0"/>
              <a:t>secuandario</a:t>
            </a:r>
            <a:r>
              <a:rPr lang="es-ES" dirty="0" smtClean="0"/>
              <a:t> den ratón y en la ventana emergente pulsamos en explotar.</a:t>
            </a:r>
            <a:endParaRPr lang="es-ES" dirty="0"/>
          </a:p>
          <a:p>
            <a:endParaRPr lang="es-ES" dirty="0"/>
          </a:p>
        </p:txBody>
      </p:sp>
    </p:spTree>
    <p:extLst>
      <p:ext uri="{BB962C8B-B14F-4D97-AF65-F5344CB8AC3E}">
        <p14:creationId xmlns:p14="http://schemas.microsoft.com/office/powerpoint/2010/main" val="38176807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830997"/>
          </a:xfrm>
          <a:prstGeom prst="rect">
            <a:avLst/>
          </a:prstGeom>
          <a:noFill/>
        </p:spPr>
        <p:txBody>
          <a:bodyPr wrap="square" rtlCol="0">
            <a:spAutoFit/>
          </a:bodyPr>
          <a:lstStyle/>
          <a:p>
            <a:pPr>
              <a:lnSpc>
                <a:spcPct val="150000"/>
              </a:lnSpc>
            </a:pPr>
            <a:r>
              <a:rPr lang="es-ES" sz="3200" b="1" i="1" dirty="0"/>
              <a:t>CAPAS, </a:t>
            </a:r>
            <a:r>
              <a:rPr lang="es-ES" sz="3200" b="1" i="1" dirty="0" smtClean="0"/>
              <a:t>GRUPOS, COMPONENTES Y SIMETRÍA</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DIFERENCIAS ENTRE GRUPOS Y COMPONENTES</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7" y="1484784"/>
            <a:ext cx="8594921" cy="2031325"/>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Los grupos  NO MANTIENEN sus propiedades en las sucesivas copias del mismo, desligándose del grupo del que proviene y rompiendo la herencia así, si edito el original o una copia las modificaciones no se transmiten entre ellos.</a:t>
            </a:r>
          </a:p>
          <a:p>
            <a:pPr marL="285750" indent="-285750">
              <a:buFont typeface="Wingdings" panose="05000000000000000000" pitchFamily="2" charset="2"/>
              <a:buChar char="q"/>
            </a:pPr>
            <a:r>
              <a:rPr lang="es-ES" dirty="0" smtClean="0"/>
              <a:t>Los componentes SÍ MANTIENEN sus propiedades de forma que si editamos el original o la copia las modificaciones se transmiten entre ellos.</a:t>
            </a:r>
          </a:p>
          <a:p>
            <a:pPr marL="285750" indent="-285750">
              <a:buFont typeface="Wingdings" panose="05000000000000000000" pitchFamily="2" charset="2"/>
              <a:buChar char="q"/>
            </a:pPr>
            <a:r>
              <a:rPr lang="es-ES" dirty="0" smtClean="0"/>
              <a:t>Los componentes además, poseen características que lo definen como nombre, descripción y tipo. </a:t>
            </a:r>
          </a:p>
        </p:txBody>
      </p:sp>
      <p:sp>
        <p:nvSpPr>
          <p:cNvPr id="9" name="8 CuadroTexto"/>
          <p:cNvSpPr txBox="1"/>
          <p:nvPr/>
        </p:nvSpPr>
        <p:spPr>
          <a:xfrm>
            <a:off x="28577" y="3516109"/>
            <a:ext cx="9280617" cy="400110"/>
          </a:xfrm>
          <a:prstGeom prst="rect">
            <a:avLst/>
          </a:prstGeom>
          <a:noFill/>
        </p:spPr>
        <p:txBody>
          <a:bodyPr wrap="square" rtlCol="0">
            <a:spAutoFit/>
          </a:bodyPr>
          <a:lstStyle/>
          <a:p>
            <a:r>
              <a:rPr lang="es-ES" sz="2000" dirty="0" smtClean="0"/>
              <a:t>         		  GRUPO                   		 COMPONENTE.         </a:t>
            </a:r>
            <a:endParaRPr lang="es-ES" sz="20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649" y="3905141"/>
            <a:ext cx="2651279" cy="1432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3" y="3905142"/>
            <a:ext cx="2208158" cy="1432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3" y="5445223"/>
            <a:ext cx="2208158" cy="1190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3676" y="5445223"/>
            <a:ext cx="2461223" cy="1264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19492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830997"/>
          </a:xfrm>
          <a:prstGeom prst="rect">
            <a:avLst/>
          </a:prstGeom>
          <a:noFill/>
        </p:spPr>
        <p:txBody>
          <a:bodyPr wrap="square" rtlCol="0">
            <a:spAutoFit/>
          </a:bodyPr>
          <a:lstStyle/>
          <a:p>
            <a:pPr>
              <a:lnSpc>
                <a:spcPct val="150000"/>
              </a:lnSpc>
            </a:pPr>
            <a:r>
              <a:rPr lang="es-ES" sz="3200" b="1" i="1" dirty="0"/>
              <a:t>CAPAS, </a:t>
            </a:r>
            <a:r>
              <a:rPr lang="es-ES" sz="3200" b="1" i="1" dirty="0" smtClean="0"/>
              <a:t>GRUPOS, COMPONENTES Y SIMETRÍA</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CAPAS</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7" y="1484784"/>
            <a:ext cx="8594921" cy="2308324"/>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En teoría las capas en </a:t>
            </a:r>
            <a:r>
              <a:rPr lang="es-ES" dirty="0" err="1" smtClean="0"/>
              <a:t>SketchUp</a:t>
            </a:r>
            <a:r>
              <a:rPr lang="es-ES" dirty="0" smtClean="0"/>
              <a:t> se definen a priori no siendo posible la incorporación de elementos ajenos a la capa.</a:t>
            </a:r>
          </a:p>
          <a:p>
            <a:pPr marL="285750" indent="-285750">
              <a:buFont typeface="Wingdings" panose="05000000000000000000" pitchFamily="2" charset="2"/>
              <a:buChar char="q"/>
            </a:pPr>
            <a:r>
              <a:rPr lang="es-ES" dirty="0" smtClean="0"/>
              <a:t>En la práctica podemos añadir objetos a la capa a posteriori mediante operaciones de corta y pega (</a:t>
            </a:r>
            <a:r>
              <a:rPr lang="es-ES" dirty="0" err="1" smtClean="0"/>
              <a:t>ctrl+c</a:t>
            </a:r>
            <a:r>
              <a:rPr lang="es-ES" dirty="0" smtClean="0"/>
              <a:t> ,</a:t>
            </a:r>
            <a:r>
              <a:rPr lang="es-ES" dirty="0" err="1" smtClean="0"/>
              <a:t>ctrl+v</a:t>
            </a:r>
            <a:r>
              <a:rPr lang="es-ES" dirty="0" smtClean="0"/>
              <a:t>).</a:t>
            </a:r>
          </a:p>
          <a:p>
            <a:pPr marL="285750" indent="-285750">
              <a:buFont typeface="Wingdings" panose="05000000000000000000" pitchFamily="2" charset="2"/>
              <a:buChar char="q"/>
            </a:pPr>
            <a:r>
              <a:rPr lang="es-ES" dirty="0" smtClean="0"/>
              <a:t>Las capas carecen de gran utilidad en </a:t>
            </a:r>
            <a:r>
              <a:rPr lang="es-ES" dirty="0" err="1" smtClean="0"/>
              <a:t>SketchUp</a:t>
            </a:r>
            <a:r>
              <a:rPr lang="es-ES" dirty="0" smtClean="0"/>
              <a:t> aportando una única característica diferenciadora respecto a los bloques y componentes que es la activación/desactivación de capas que permiten mostrar/ocultar los componentes de la capa en el modelo. </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21" y="4375540"/>
            <a:ext cx="18859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27321" y="4349203"/>
            <a:ext cx="1501204" cy="40957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2113357" y="4349203"/>
            <a:ext cx="384746" cy="40957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Rectángulo"/>
          <p:cNvSpPr/>
          <p:nvPr/>
        </p:nvSpPr>
        <p:spPr>
          <a:xfrm>
            <a:off x="539552" y="4261158"/>
            <a:ext cx="3960440" cy="118406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15 CuadroTexto"/>
          <p:cNvSpPr txBox="1"/>
          <p:nvPr/>
        </p:nvSpPr>
        <p:spPr>
          <a:xfrm>
            <a:off x="369568" y="3793108"/>
            <a:ext cx="9280617" cy="400110"/>
          </a:xfrm>
          <a:prstGeom prst="rect">
            <a:avLst/>
          </a:prstGeom>
          <a:noFill/>
        </p:spPr>
        <p:txBody>
          <a:bodyPr wrap="square" rtlCol="0">
            <a:spAutoFit/>
          </a:bodyPr>
          <a:lstStyle/>
          <a:p>
            <a:r>
              <a:rPr lang="es-ES" sz="2000" dirty="0" smtClean="0">
                <a:solidFill>
                  <a:srgbClr val="B30D0D"/>
                </a:solidFill>
              </a:rPr>
              <a:t>HERRAMIENTA DE CAPAS</a:t>
            </a:r>
            <a:endParaRPr lang="es-ES" sz="2000" dirty="0">
              <a:solidFill>
                <a:srgbClr val="B30D0D"/>
              </a:solidFill>
            </a:endParaRPr>
          </a:p>
        </p:txBody>
      </p:sp>
      <p:sp>
        <p:nvSpPr>
          <p:cNvPr id="17" name="16 CuadroTexto"/>
          <p:cNvSpPr txBox="1"/>
          <p:nvPr/>
        </p:nvSpPr>
        <p:spPr>
          <a:xfrm>
            <a:off x="2498103" y="4261158"/>
            <a:ext cx="2073897" cy="707886"/>
          </a:xfrm>
          <a:prstGeom prst="rect">
            <a:avLst/>
          </a:prstGeom>
          <a:noFill/>
        </p:spPr>
        <p:txBody>
          <a:bodyPr wrap="square" rtlCol="0">
            <a:spAutoFit/>
          </a:bodyPr>
          <a:lstStyle/>
          <a:p>
            <a:r>
              <a:rPr lang="es-ES" sz="2000" dirty="0" smtClean="0">
                <a:solidFill>
                  <a:srgbClr val="B30D0D"/>
                </a:solidFill>
              </a:rPr>
              <a:t>ADMINISTRADOR DE CAPAS</a:t>
            </a:r>
            <a:endParaRPr lang="es-ES" sz="2000" dirty="0">
              <a:solidFill>
                <a:srgbClr val="B30D0D"/>
              </a:solidFill>
            </a:endParaRPr>
          </a:p>
        </p:txBody>
      </p:sp>
      <p:sp>
        <p:nvSpPr>
          <p:cNvPr id="18" name="17 CuadroTexto"/>
          <p:cNvSpPr txBox="1"/>
          <p:nvPr/>
        </p:nvSpPr>
        <p:spPr>
          <a:xfrm>
            <a:off x="539552" y="4946435"/>
            <a:ext cx="2437308" cy="400110"/>
          </a:xfrm>
          <a:prstGeom prst="rect">
            <a:avLst/>
          </a:prstGeom>
          <a:noFill/>
        </p:spPr>
        <p:txBody>
          <a:bodyPr wrap="square" rtlCol="0">
            <a:spAutoFit/>
          </a:bodyPr>
          <a:lstStyle/>
          <a:p>
            <a:r>
              <a:rPr lang="es-ES" sz="2000" dirty="0" smtClean="0">
                <a:solidFill>
                  <a:srgbClr val="B30D0D"/>
                </a:solidFill>
              </a:rPr>
              <a:t>NOMBRE DE LA CAPA</a:t>
            </a:r>
            <a:endParaRPr lang="es-ES" sz="2000" dirty="0">
              <a:solidFill>
                <a:srgbClr val="B30D0D"/>
              </a:solidFill>
            </a:endParaRP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929" y="4275212"/>
            <a:ext cx="33623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19 CuadroTexto"/>
          <p:cNvSpPr txBox="1"/>
          <p:nvPr/>
        </p:nvSpPr>
        <p:spPr>
          <a:xfrm>
            <a:off x="4925480" y="3793108"/>
            <a:ext cx="3493222" cy="400110"/>
          </a:xfrm>
          <a:prstGeom prst="rect">
            <a:avLst/>
          </a:prstGeom>
          <a:noFill/>
        </p:spPr>
        <p:txBody>
          <a:bodyPr wrap="square" rtlCol="0">
            <a:spAutoFit/>
          </a:bodyPr>
          <a:lstStyle/>
          <a:p>
            <a:r>
              <a:rPr lang="es-ES" sz="2000" dirty="0" smtClean="0">
                <a:solidFill>
                  <a:srgbClr val="B30D0D"/>
                </a:solidFill>
              </a:rPr>
              <a:t>ADMINISTRADOR DE CAPAS</a:t>
            </a:r>
            <a:endParaRPr lang="es-ES" sz="2000" dirty="0">
              <a:solidFill>
                <a:srgbClr val="B30D0D"/>
              </a:solidFill>
            </a:endParaRPr>
          </a:p>
        </p:txBody>
      </p:sp>
      <p:sp>
        <p:nvSpPr>
          <p:cNvPr id="23" name="22 Rectángulo"/>
          <p:cNvSpPr/>
          <p:nvPr/>
        </p:nvSpPr>
        <p:spPr>
          <a:xfrm>
            <a:off x="4990929" y="4275212"/>
            <a:ext cx="3362326" cy="221932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164249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830997"/>
          </a:xfrm>
          <a:prstGeom prst="rect">
            <a:avLst/>
          </a:prstGeom>
          <a:noFill/>
        </p:spPr>
        <p:txBody>
          <a:bodyPr wrap="square" rtlCol="0">
            <a:spAutoFit/>
          </a:bodyPr>
          <a:lstStyle/>
          <a:p>
            <a:pPr>
              <a:lnSpc>
                <a:spcPct val="150000"/>
              </a:lnSpc>
            </a:pPr>
            <a:r>
              <a:rPr lang="es-ES" sz="3200" b="1" i="1" dirty="0"/>
              <a:t>CAPAS, </a:t>
            </a:r>
            <a:r>
              <a:rPr lang="es-ES" sz="3200" b="1" i="1" dirty="0" smtClean="0"/>
              <a:t>GRUPOS, COMPONENTES Y SIMETRÍA</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SIMETRÍA</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7" y="1484784"/>
            <a:ext cx="8594921" cy="1477328"/>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La simetría como tal no existe en </a:t>
            </a:r>
            <a:r>
              <a:rPr lang="es-ES" dirty="0" err="1" smtClean="0"/>
              <a:t>SketchUp</a:t>
            </a:r>
            <a:r>
              <a:rPr lang="es-ES" dirty="0" smtClean="0"/>
              <a:t> sin embargo podemos emularla con una opción llamada “Dar la vuelta” en el eje correcto.</a:t>
            </a:r>
          </a:p>
          <a:p>
            <a:pPr marL="285750" indent="-285750">
              <a:buFont typeface="Wingdings" panose="05000000000000000000" pitchFamily="2" charset="2"/>
              <a:buChar char="q"/>
            </a:pPr>
            <a:r>
              <a:rPr lang="es-ES" dirty="0" smtClean="0"/>
              <a:t>Para acceder a </a:t>
            </a:r>
            <a:r>
              <a:rPr lang="es-ES" dirty="0"/>
              <a:t>“Dar la vuelta” </a:t>
            </a:r>
            <a:r>
              <a:rPr lang="es-ES" dirty="0" smtClean="0"/>
              <a:t>hacemos </a:t>
            </a:r>
            <a:r>
              <a:rPr lang="es-ES" dirty="0" err="1" smtClean="0"/>
              <a:t>click</a:t>
            </a:r>
            <a:r>
              <a:rPr lang="es-ES" dirty="0" smtClean="0"/>
              <a:t> con el botón secundario del ratón y aparece un menú desplegable con dicha opción, dentro de la cual nos dejará seleccionar el eje en el que queremos dar la vuelta al modelo. </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742" y="2954812"/>
            <a:ext cx="2290276" cy="3307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23 Rectángulo"/>
          <p:cNvSpPr/>
          <p:nvPr/>
        </p:nvSpPr>
        <p:spPr>
          <a:xfrm>
            <a:off x="2189741" y="5291784"/>
            <a:ext cx="2290277" cy="25246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4528" y="5078400"/>
            <a:ext cx="2037700" cy="679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15894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smtClean="0"/>
              <a:t>COLORES Y TEXTURAS</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FUNCIONAMIENTO</a:t>
            </a:r>
            <a:endParaRPr lang="es-ES" sz="2000" b="1" dirty="0"/>
          </a:p>
        </p:txBody>
      </p:sp>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7" y="1484784"/>
            <a:ext cx="8594921" cy="646331"/>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Para poder pintar un modelo hacemos </a:t>
            </a:r>
            <a:r>
              <a:rPr lang="es-ES" dirty="0" err="1" smtClean="0"/>
              <a:t>click</a:t>
            </a:r>
            <a:r>
              <a:rPr lang="es-ES" dirty="0" smtClean="0"/>
              <a:t> en el icono pintar abriendo de esta forma una ventana emergente en la que nos encontramos distintas opciones.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212509"/>
            <a:ext cx="2283836"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3894614" y="2496509"/>
            <a:ext cx="1368152" cy="288032"/>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3203848" y="2496509"/>
            <a:ext cx="690766" cy="792088"/>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Rectángulo"/>
          <p:cNvSpPr/>
          <p:nvPr/>
        </p:nvSpPr>
        <p:spPr>
          <a:xfrm>
            <a:off x="3209544" y="3792653"/>
            <a:ext cx="2197238" cy="1440160"/>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p:cNvSpPr/>
          <p:nvPr/>
        </p:nvSpPr>
        <p:spPr>
          <a:xfrm>
            <a:off x="3966622" y="3504621"/>
            <a:ext cx="1224136" cy="21602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3822606" y="3288597"/>
            <a:ext cx="432048" cy="21602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p:cNvSpPr/>
          <p:nvPr/>
        </p:nvSpPr>
        <p:spPr>
          <a:xfrm>
            <a:off x="5262766" y="3288597"/>
            <a:ext cx="144016" cy="21602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Rectángulo"/>
          <p:cNvSpPr/>
          <p:nvPr/>
        </p:nvSpPr>
        <p:spPr>
          <a:xfrm>
            <a:off x="5262766" y="2784541"/>
            <a:ext cx="144016" cy="21602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5769777" y="2981831"/>
            <a:ext cx="3149062" cy="646331"/>
          </a:xfrm>
          <a:prstGeom prst="rect">
            <a:avLst/>
          </a:prstGeom>
          <a:noFill/>
        </p:spPr>
        <p:txBody>
          <a:bodyPr wrap="square" rtlCol="0">
            <a:spAutoFit/>
          </a:bodyPr>
          <a:lstStyle/>
          <a:p>
            <a:r>
              <a:rPr lang="es-ES" dirty="0" smtClean="0">
                <a:solidFill>
                  <a:srgbClr val="B30D0D"/>
                </a:solidFill>
              </a:rPr>
              <a:t>IDENTIFICADOR DE COLOR O TEXTURA</a:t>
            </a:r>
            <a:endParaRPr lang="es-ES" dirty="0">
              <a:solidFill>
                <a:srgbClr val="B30D0D"/>
              </a:solidFill>
            </a:endParaRPr>
          </a:p>
        </p:txBody>
      </p:sp>
      <p:sp>
        <p:nvSpPr>
          <p:cNvPr id="20" name="19 CuadroTexto"/>
          <p:cNvSpPr txBox="1"/>
          <p:nvPr/>
        </p:nvSpPr>
        <p:spPr>
          <a:xfrm>
            <a:off x="683568" y="3000565"/>
            <a:ext cx="2376264" cy="646331"/>
          </a:xfrm>
          <a:prstGeom prst="rect">
            <a:avLst/>
          </a:prstGeom>
          <a:noFill/>
        </p:spPr>
        <p:txBody>
          <a:bodyPr wrap="square" rtlCol="0">
            <a:spAutoFit/>
          </a:bodyPr>
          <a:lstStyle/>
          <a:p>
            <a:r>
              <a:rPr lang="es-ES" dirty="0" smtClean="0">
                <a:solidFill>
                  <a:srgbClr val="B30D0D"/>
                </a:solidFill>
              </a:rPr>
              <a:t>EDICIÓN DEL COLOR O TEXTURA</a:t>
            </a:r>
            <a:endParaRPr lang="es-ES" dirty="0">
              <a:solidFill>
                <a:srgbClr val="B30D0D"/>
              </a:solidFill>
            </a:endParaRPr>
          </a:p>
        </p:txBody>
      </p:sp>
      <p:sp>
        <p:nvSpPr>
          <p:cNvPr id="23" name="22 CuadroTexto"/>
          <p:cNvSpPr txBox="1"/>
          <p:nvPr/>
        </p:nvSpPr>
        <p:spPr>
          <a:xfrm>
            <a:off x="622524" y="4189567"/>
            <a:ext cx="2376264" cy="369332"/>
          </a:xfrm>
          <a:prstGeom prst="rect">
            <a:avLst/>
          </a:prstGeom>
          <a:noFill/>
        </p:spPr>
        <p:txBody>
          <a:bodyPr wrap="square" rtlCol="0">
            <a:spAutoFit/>
          </a:bodyPr>
          <a:lstStyle/>
          <a:p>
            <a:r>
              <a:rPr lang="es-ES" dirty="0" smtClean="0">
                <a:solidFill>
                  <a:srgbClr val="B30D0D"/>
                </a:solidFill>
              </a:rPr>
              <a:t>TIPOS DE MATERIALES</a:t>
            </a:r>
            <a:endParaRPr lang="es-ES" dirty="0">
              <a:solidFill>
                <a:srgbClr val="B30D0D"/>
              </a:solidFill>
            </a:endParaRPr>
          </a:p>
        </p:txBody>
      </p:sp>
      <p:sp>
        <p:nvSpPr>
          <p:cNvPr id="25" name="24 CuadroTexto"/>
          <p:cNvSpPr txBox="1"/>
          <p:nvPr/>
        </p:nvSpPr>
        <p:spPr>
          <a:xfrm>
            <a:off x="5724128" y="2212509"/>
            <a:ext cx="3240360" cy="369332"/>
          </a:xfrm>
          <a:prstGeom prst="rect">
            <a:avLst/>
          </a:prstGeom>
          <a:noFill/>
        </p:spPr>
        <p:txBody>
          <a:bodyPr wrap="square" rtlCol="0">
            <a:spAutoFit/>
          </a:bodyPr>
          <a:lstStyle/>
          <a:p>
            <a:r>
              <a:rPr lang="es-ES" dirty="0" smtClean="0">
                <a:solidFill>
                  <a:srgbClr val="B30D0D"/>
                </a:solidFill>
              </a:rPr>
              <a:t>NOMBRE DEL COLOR O TEXTURA</a:t>
            </a:r>
            <a:endParaRPr lang="es-ES" dirty="0">
              <a:solidFill>
                <a:srgbClr val="B30D0D"/>
              </a:solidFill>
            </a:endParaRPr>
          </a:p>
        </p:txBody>
      </p:sp>
      <p:sp>
        <p:nvSpPr>
          <p:cNvPr id="26" name="25 CuadroTexto"/>
          <p:cNvSpPr txBox="1"/>
          <p:nvPr/>
        </p:nvSpPr>
        <p:spPr>
          <a:xfrm>
            <a:off x="5724128" y="2606680"/>
            <a:ext cx="3419872" cy="369332"/>
          </a:xfrm>
          <a:prstGeom prst="rect">
            <a:avLst/>
          </a:prstGeom>
          <a:noFill/>
        </p:spPr>
        <p:txBody>
          <a:bodyPr wrap="square" rtlCol="0">
            <a:spAutoFit/>
          </a:bodyPr>
          <a:lstStyle/>
          <a:p>
            <a:r>
              <a:rPr lang="es-ES" dirty="0" smtClean="0">
                <a:solidFill>
                  <a:srgbClr val="B30D0D"/>
                </a:solidFill>
              </a:rPr>
              <a:t>CREAR NUEVO COLOR O TEXTURA</a:t>
            </a:r>
            <a:endParaRPr lang="es-ES" dirty="0">
              <a:solidFill>
                <a:srgbClr val="B30D0D"/>
              </a:solidFill>
            </a:endParaRPr>
          </a:p>
        </p:txBody>
      </p:sp>
      <p:sp>
        <p:nvSpPr>
          <p:cNvPr id="27" name="26 CuadroTexto"/>
          <p:cNvSpPr txBox="1"/>
          <p:nvPr/>
        </p:nvSpPr>
        <p:spPr>
          <a:xfrm>
            <a:off x="622524" y="2283514"/>
            <a:ext cx="2376264" cy="646331"/>
          </a:xfrm>
          <a:prstGeom prst="rect">
            <a:avLst/>
          </a:prstGeom>
          <a:noFill/>
        </p:spPr>
        <p:txBody>
          <a:bodyPr wrap="square" rtlCol="0">
            <a:spAutoFit/>
          </a:bodyPr>
          <a:lstStyle/>
          <a:p>
            <a:r>
              <a:rPr lang="es-ES" dirty="0" smtClean="0">
                <a:solidFill>
                  <a:srgbClr val="B30D0D"/>
                </a:solidFill>
              </a:rPr>
              <a:t>VISTA PREVIA DEL COLOR O TEXTURA</a:t>
            </a:r>
            <a:endParaRPr lang="es-ES" dirty="0">
              <a:solidFill>
                <a:srgbClr val="B30D0D"/>
              </a:solidFill>
            </a:endParaRPr>
          </a:p>
        </p:txBody>
      </p:sp>
      <p:sp>
        <p:nvSpPr>
          <p:cNvPr id="28" name="27 CuadroTexto"/>
          <p:cNvSpPr txBox="1"/>
          <p:nvPr/>
        </p:nvSpPr>
        <p:spPr>
          <a:xfrm>
            <a:off x="5777429" y="3610982"/>
            <a:ext cx="2376264" cy="646331"/>
          </a:xfrm>
          <a:prstGeom prst="rect">
            <a:avLst/>
          </a:prstGeom>
          <a:noFill/>
        </p:spPr>
        <p:txBody>
          <a:bodyPr wrap="square" rtlCol="0">
            <a:spAutoFit/>
          </a:bodyPr>
          <a:lstStyle/>
          <a:p>
            <a:r>
              <a:rPr lang="es-ES" dirty="0" smtClean="0">
                <a:solidFill>
                  <a:srgbClr val="B30D0D"/>
                </a:solidFill>
              </a:rPr>
              <a:t>DESPLEGABLE CON LOS TIPOS DE MATERIALES</a:t>
            </a:r>
            <a:endParaRPr lang="es-ES" dirty="0">
              <a:solidFill>
                <a:srgbClr val="B30D0D"/>
              </a:solidFill>
            </a:endParaRPr>
          </a:p>
        </p:txBody>
      </p:sp>
      <p:sp>
        <p:nvSpPr>
          <p:cNvPr id="13" name="12 Flecha derecha"/>
          <p:cNvSpPr/>
          <p:nvPr/>
        </p:nvSpPr>
        <p:spPr>
          <a:xfrm>
            <a:off x="2915816" y="2496509"/>
            <a:ext cx="288032" cy="144016"/>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28 Flecha derecha"/>
          <p:cNvSpPr/>
          <p:nvPr/>
        </p:nvSpPr>
        <p:spPr>
          <a:xfrm>
            <a:off x="2924200" y="3328607"/>
            <a:ext cx="783704" cy="144016"/>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29 Flecha derecha"/>
          <p:cNvSpPr/>
          <p:nvPr/>
        </p:nvSpPr>
        <p:spPr>
          <a:xfrm>
            <a:off x="2904345" y="4302225"/>
            <a:ext cx="288032" cy="144016"/>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30 Flecha derecha"/>
          <p:cNvSpPr/>
          <p:nvPr/>
        </p:nvSpPr>
        <p:spPr>
          <a:xfrm rot="9201321">
            <a:off x="5255541" y="2504819"/>
            <a:ext cx="511571" cy="133028"/>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Flecha derecha"/>
          <p:cNvSpPr/>
          <p:nvPr/>
        </p:nvSpPr>
        <p:spPr>
          <a:xfrm rot="9201321">
            <a:off x="5419312" y="2817673"/>
            <a:ext cx="351941" cy="126830"/>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32 Flecha derecha"/>
          <p:cNvSpPr/>
          <p:nvPr/>
        </p:nvSpPr>
        <p:spPr>
          <a:xfrm rot="9201321">
            <a:off x="5419011" y="3285228"/>
            <a:ext cx="351039" cy="121674"/>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33 Flecha derecha"/>
          <p:cNvSpPr/>
          <p:nvPr/>
        </p:nvSpPr>
        <p:spPr>
          <a:xfrm rot="12245864">
            <a:off x="5251722" y="3726046"/>
            <a:ext cx="604612" cy="123406"/>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091741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154" y="2060848"/>
            <a:ext cx="2510432" cy="4179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42571" y="105988"/>
            <a:ext cx="7874840" cy="754694"/>
          </a:xfrm>
          <a:prstGeom prst="rect">
            <a:avLst/>
          </a:prstGeom>
          <a:noFill/>
        </p:spPr>
        <p:txBody>
          <a:bodyPr wrap="square" rtlCol="0">
            <a:spAutoFit/>
          </a:bodyPr>
          <a:lstStyle/>
          <a:p>
            <a:pPr>
              <a:lnSpc>
                <a:spcPct val="150000"/>
              </a:lnSpc>
            </a:pPr>
            <a:r>
              <a:rPr lang="es-ES" sz="3200" b="1" i="1" dirty="0" smtClean="0"/>
              <a:t>COLORES Y TEXTURAS</a:t>
            </a:r>
            <a:endParaRPr lang="es-ES" sz="3200" b="1" i="1" dirty="0"/>
          </a:p>
        </p:txBody>
      </p:sp>
      <p:sp>
        <p:nvSpPr>
          <p:cNvPr id="21" name="20 CuadroTexto"/>
          <p:cNvSpPr txBox="1"/>
          <p:nvPr/>
        </p:nvSpPr>
        <p:spPr>
          <a:xfrm>
            <a:off x="369568" y="987356"/>
            <a:ext cx="5930624" cy="400110"/>
          </a:xfrm>
          <a:prstGeom prst="rect">
            <a:avLst/>
          </a:prstGeom>
          <a:noFill/>
        </p:spPr>
        <p:txBody>
          <a:bodyPr wrap="square" rtlCol="0">
            <a:spAutoFit/>
          </a:bodyPr>
          <a:lstStyle/>
          <a:p>
            <a:r>
              <a:rPr lang="es-ES" sz="2000" b="1" dirty="0" smtClean="0"/>
              <a:t>           EDICIÓN DE COLORES Y TEXTURAS</a:t>
            </a:r>
            <a:endParaRPr lang="es-ES" sz="2000" b="1" dirty="0"/>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8" name="7 CuadroTexto"/>
          <p:cNvSpPr txBox="1"/>
          <p:nvPr/>
        </p:nvSpPr>
        <p:spPr>
          <a:xfrm>
            <a:off x="369567" y="1484784"/>
            <a:ext cx="8594921" cy="369332"/>
          </a:xfrm>
          <a:prstGeom prst="rect">
            <a:avLst/>
          </a:prstGeom>
          <a:noFill/>
        </p:spPr>
        <p:txBody>
          <a:bodyPr wrap="square" rtlCol="0">
            <a:spAutoFit/>
          </a:bodyPr>
          <a:lstStyle/>
          <a:p>
            <a:pPr marL="285750" indent="-285750">
              <a:buFont typeface="Wingdings" panose="05000000000000000000" pitchFamily="2" charset="2"/>
              <a:buChar char="q"/>
            </a:pPr>
            <a:r>
              <a:rPr lang="es-ES" dirty="0" smtClean="0"/>
              <a:t>Para acceder al modo edición debemos de pintar previamente un objeto</a:t>
            </a:r>
          </a:p>
        </p:txBody>
      </p:sp>
      <p:sp>
        <p:nvSpPr>
          <p:cNvPr id="4" name="3 Rectángulo"/>
          <p:cNvSpPr/>
          <p:nvPr/>
        </p:nvSpPr>
        <p:spPr>
          <a:xfrm>
            <a:off x="3707904" y="3685691"/>
            <a:ext cx="1344169" cy="760549"/>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3048361" y="3680565"/>
            <a:ext cx="568697" cy="621660"/>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Rectángulo"/>
          <p:cNvSpPr/>
          <p:nvPr/>
        </p:nvSpPr>
        <p:spPr>
          <a:xfrm>
            <a:off x="3048361" y="3411760"/>
            <a:ext cx="2003712" cy="26880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p:cNvSpPr/>
          <p:nvPr/>
        </p:nvSpPr>
        <p:spPr>
          <a:xfrm>
            <a:off x="2998788" y="4653136"/>
            <a:ext cx="2077268"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2998788" y="5168434"/>
            <a:ext cx="2077268" cy="492813"/>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p:cNvSpPr/>
          <p:nvPr/>
        </p:nvSpPr>
        <p:spPr>
          <a:xfrm>
            <a:off x="2998788" y="5661246"/>
            <a:ext cx="2077268" cy="504057"/>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CuadroTexto"/>
          <p:cNvSpPr txBox="1"/>
          <p:nvPr/>
        </p:nvSpPr>
        <p:spPr>
          <a:xfrm>
            <a:off x="5855182" y="3696633"/>
            <a:ext cx="3149062" cy="369332"/>
          </a:xfrm>
          <a:prstGeom prst="rect">
            <a:avLst/>
          </a:prstGeom>
          <a:noFill/>
        </p:spPr>
        <p:txBody>
          <a:bodyPr wrap="square" rtlCol="0">
            <a:spAutoFit/>
          </a:bodyPr>
          <a:lstStyle/>
          <a:p>
            <a:r>
              <a:rPr lang="es-ES" dirty="0" smtClean="0">
                <a:solidFill>
                  <a:srgbClr val="B30D0D"/>
                </a:solidFill>
              </a:rPr>
              <a:t>MODIFICADORES DEL COLOR</a:t>
            </a:r>
            <a:endParaRPr lang="es-ES" dirty="0">
              <a:solidFill>
                <a:srgbClr val="B30D0D"/>
              </a:solidFill>
            </a:endParaRPr>
          </a:p>
        </p:txBody>
      </p:sp>
      <p:sp>
        <p:nvSpPr>
          <p:cNvPr id="20" name="19 CuadroTexto"/>
          <p:cNvSpPr txBox="1"/>
          <p:nvPr/>
        </p:nvSpPr>
        <p:spPr>
          <a:xfrm>
            <a:off x="672097" y="3299183"/>
            <a:ext cx="2376264" cy="369332"/>
          </a:xfrm>
          <a:prstGeom prst="rect">
            <a:avLst/>
          </a:prstGeom>
          <a:noFill/>
        </p:spPr>
        <p:txBody>
          <a:bodyPr wrap="square" rtlCol="0">
            <a:spAutoFit/>
          </a:bodyPr>
          <a:lstStyle/>
          <a:p>
            <a:r>
              <a:rPr lang="es-ES" dirty="0" smtClean="0">
                <a:solidFill>
                  <a:srgbClr val="B30D0D"/>
                </a:solidFill>
              </a:rPr>
              <a:t>TIPO DE SELECTOR</a:t>
            </a:r>
            <a:endParaRPr lang="es-ES" dirty="0">
              <a:solidFill>
                <a:srgbClr val="B30D0D"/>
              </a:solidFill>
            </a:endParaRPr>
          </a:p>
        </p:txBody>
      </p:sp>
      <p:sp>
        <p:nvSpPr>
          <p:cNvPr id="23" name="22 CuadroTexto"/>
          <p:cNvSpPr txBox="1"/>
          <p:nvPr/>
        </p:nvSpPr>
        <p:spPr>
          <a:xfrm>
            <a:off x="622524" y="4189567"/>
            <a:ext cx="2376264" cy="369332"/>
          </a:xfrm>
          <a:prstGeom prst="rect">
            <a:avLst/>
          </a:prstGeom>
          <a:noFill/>
        </p:spPr>
        <p:txBody>
          <a:bodyPr wrap="square" rtlCol="0">
            <a:spAutoFit/>
          </a:bodyPr>
          <a:lstStyle/>
          <a:p>
            <a:r>
              <a:rPr lang="es-ES" dirty="0" smtClean="0">
                <a:solidFill>
                  <a:srgbClr val="B30D0D"/>
                </a:solidFill>
              </a:rPr>
              <a:t>TIPOS DE MATERIALES</a:t>
            </a:r>
            <a:endParaRPr lang="es-ES" dirty="0">
              <a:solidFill>
                <a:srgbClr val="B30D0D"/>
              </a:solidFill>
            </a:endParaRPr>
          </a:p>
        </p:txBody>
      </p:sp>
      <p:sp>
        <p:nvSpPr>
          <p:cNvPr id="27" name="26 CuadroTexto"/>
          <p:cNvSpPr txBox="1"/>
          <p:nvPr/>
        </p:nvSpPr>
        <p:spPr>
          <a:xfrm>
            <a:off x="622524" y="2283514"/>
            <a:ext cx="2376264" cy="646331"/>
          </a:xfrm>
          <a:prstGeom prst="rect">
            <a:avLst/>
          </a:prstGeom>
          <a:noFill/>
        </p:spPr>
        <p:txBody>
          <a:bodyPr wrap="square" rtlCol="0">
            <a:spAutoFit/>
          </a:bodyPr>
          <a:lstStyle/>
          <a:p>
            <a:r>
              <a:rPr lang="es-ES" dirty="0" smtClean="0">
                <a:solidFill>
                  <a:srgbClr val="B30D0D"/>
                </a:solidFill>
              </a:rPr>
              <a:t>VISTA PREVIA DEL COLOR O TETURA</a:t>
            </a:r>
            <a:endParaRPr lang="es-ES" dirty="0">
              <a:solidFill>
                <a:srgbClr val="B30D0D"/>
              </a:solidFill>
            </a:endParaRPr>
          </a:p>
        </p:txBody>
      </p:sp>
      <p:sp>
        <p:nvSpPr>
          <p:cNvPr id="28" name="27 CuadroTexto"/>
          <p:cNvSpPr txBox="1"/>
          <p:nvPr/>
        </p:nvSpPr>
        <p:spPr>
          <a:xfrm>
            <a:off x="5855182" y="5230174"/>
            <a:ext cx="2376264" cy="369332"/>
          </a:xfrm>
          <a:prstGeom prst="rect">
            <a:avLst/>
          </a:prstGeom>
          <a:noFill/>
        </p:spPr>
        <p:txBody>
          <a:bodyPr wrap="square" rtlCol="0">
            <a:spAutoFit/>
          </a:bodyPr>
          <a:lstStyle/>
          <a:p>
            <a:r>
              <a:rPr lang="es-ES" dirty="0" smtClean="0">
                <a:solidFill>
                  <a:srgbClr val="B30D0D"/>
                </a:solidFill>
              </a:rPr>
              <a:t>ESCALA DE LA TEXTURA</a:t>
            </a:r>
            <a:endParaRPr lang="es-ES" dirty="0">
              <a:solidFill>
                <a:srgbClr val="B30D0D"/>
              </a:solidFill>
            </a:endParaRPr>
          </a:p>
        </p:txBody>
      </p:sp>
      <p:sp>
        <p:nvSpPr>
          <p:cNvPr id="30" name="29 Flecha derecha"/>
          <p:cNvSpPr/>
          <p:nvPr/>
        </p:nvSpPr>
        <p:spPr>
          <a:xfrm>
            <a:off x="2846138" y="4312687"/>
            <a:ext cx="288032" cy="144016"/>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34 CuadroTexto"/>
          <p:cNvSpPr txBox="1"/>
          <p:nvPr/>
        </p:nvSpPr>
        <p:spPr>
          <a:xfrm>
            <a:off x="658787" y="5728608"/>
            <a:ext cx="2376264" cy="646331"/>
          </a:xfrm>
          <a:prstGeom prst="rect">
            <a:avLst/>
          </a:prstGeom>
          <a:noFill/>
        </p:spPr>
        <p:txBody>
          <a:bodyPr wrap="square" rtlCol="0">
            <a:spAutoFit/>
          </a:bodyPr>
          <a:lstStyle/>
          <a:p>
            <a:r>
              <a:rPr lang="es-ES" dirty="0" smtClean="0">
                <a:solidFill>
                  <a:srgbClr val="B30D0D"/>
                </a:solidFill>
              </a:rPr>
              <a:t>OPACIDAD DEL MATERIAL</a:t>
            </a:r>
            <a:endParaRPr lang="es-ES" dirty="0">
              <a:solidFill>
                <a:srgbClr val="B30D0D"/>
              </a:solidFill>
            </a:endParaRPr>
          </a:p>
        </p:txBody>
      </p:sp>
      <p:sp>
        <p:nvSpPr>
          <p:cNvPr id="36" name="35 CuadroTexto"/>
          <p:cNvSpPr txBox="1"/>
          <p:nvPr/>
        </p:nvSpPr>
        <p:spPr>
          <a:xfrm>
            <a:off x="5796413" y="4582273"/>
            <a:ext cx="3149062" cy="369332"/>
          </a:xfrm>
          <a:prstGeom prst="rect">
            <a:avLst/>
          </a:prstGeom>
          <a:noFill/>
        </p:spPr>
        <p:txBody>
          <a:bodyPr wrap="square" rtlCol="0">
            <a:spAutoFit/>
          </a:bodyPr>
          <a:lstStyle/>
          <a:p>
            <a:r>
              <a:rPr lang="es-ES" dirty="0" smtClean="0">
                <a:solidFill>
                  <a:srgbClr val="B30D0D"/>
                </a:solidFill>
              </a:rPr>
              <a:t>USAR IMAGEN DE TEXTURA</a:t>
            </a:r>
            <a:endParaRPr lang="es-ES" dirty="0">
              <a:solidFill>
                <a:srgbClr val="B30D0D"/>
              </a:solidFill>
            </a:endParaRPr>
          </a:p>
        </p:txBody>
      </p:sp>
      <p:sp>
        <p:nvSpPr>
          <p:cNvPr id="37" name="36 Flecha derecha"/>
          <p:cNvSpPr/>
          <p:nvPr/>
        </p:nvSpPr>
        <p:spPr>
          <a:xfrm>
            <a:off x="2555776" y="3430615"/>
            <a:ext cx="479275" cy="115547"/>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37 Flecha derecha"/>
          <p:cNvSpPr/>
          <p:nvPr/>
        </p:nvSpPr>
        <p:spPr>
          <a:xfrm>
            <a:off x="2483768" y="2571332"/>
            <a:ext cx="497665" cy="87079"/>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38 Flecha derecha"/>
          <p:cNvSpPr/>
          <p:nvPr/>
        </p:nvSpPr>
        <p:spPr>
          <a:xfrm rot="10800000">
            <a:off x="5262766" y="4761147"/>
            <a:ext cx="536592" cy="144017"/>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39 Flecha derecha"/>
          <p:cNvSpPr/>
          <p:nvPr/>
        </p:nvSpPr>
        <p:spPr>
          <a:xfrm rot="10800000">
            <a:off x="5242102" y="5342831"/>
            <a:ext cx="536592" cy="144017"/>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40 Flecha derecha"/>
          <p:cNvSpPr/>
          <p:nvPr/>
        </p:nvSpPr>
        <p:spPr>
          <a:xfrm rot="10800000">
            <a:off x="5271846" y="3809290"/>
            <a:ext cx="536592" cy="144017"/>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820719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07950" y="118620"/>
            <a:ext cx="9016578" cy="1569660"/>
          </a:xfrm>
          <a:prstGeom prst="rect">
            <a:avLst/>
          </a:prstGeom>
          <a:noFill/>
        </p:spPr>
        <p:txBody>
          <a:bodyPr wrap="square" rtlCol="0">
            <a:spAutoFit/>
          </a:bodyPr>
          <a:lstStyle/>
          <a:p>
            <a:pPr>
              <a:lnSpc>
                <a:spcPct val="150000"/>
              </a:lnSpc>
            </a:pPr>
            <a:r>
              <a:rPr lang="es-ES" sz="3200" b="1" i="1" dirty="0" smtClean="0"/>
              <a:t>PERSPECTIVAS Y OPCIONES DE VISUALIZACIÓN DEL MODELO</a:t>
            </a:r>
            <a:endParaRPr lang="es-ES" sz="3200" b="1" i="1" dirty="0"/>
          </a:p>
        </p:txBody>
      </p:sp>
      <p:pic>
        <p:nvPicPr>
          <p:cNvPr id="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226" y="1700808"/>
            <a:ext cx="7884368" cy="41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30 Rectángulo"/>
          <p:cNvSpPr/>
          <p:nvPr/>
        </p:nvSpPr>
        <p:spPr>
          <a:xfrm>
            <a:off x="663226" y="1988841"/>
            <a:ext cx="884438" cy="14401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31 Rectángulo"/>
          <p:cNvSpPr/>
          <p:nvPr/>
        </p:nvSpPr>
        <p:spPr>
          <a:xfrm>
            <a:off x="2483768" y="1988840"/>
            <a:ext cx="1008112" cy="149745"/>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52" y="2829748"/>
            <a:ext cx="208597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410" y="2829748"/>
            <a:ext cx="257175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140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07950" y="118620"/>
            <a:ext cx="9016578" cy="754694"/>
          </a:xfrm>
          <a:prstGeom prst="rect">
            <a:avLst/>
          </a:prstGeom>
          <a:noFill/>
        </p:spPr>
        <p:txBody>
          <a:bodyPr wrap="square" rtlCol="0">
            <a:spAutoFit/>
          </a:bodyPr>
          <a:lstStyle/>
          <a:p>
            <a:pPr>
              <a:lnSpc>
                <a:spcPct val="150000"/>
              </a:lnSpc>
            </a:pPr>
            <a:r>
              <a:rPr lang="es-ES" sz="3200" b="1" i="1" dirty="0" smtClean="0"/>
              <a:t>OPERACIONES CON SECCIONES</a:t>
            </a:r>
            <a:endParaRPr lang="es-ES" sz="3200" b="1" i="1" dirty="0"/>
          </a:p>
        </p:txBody>
      </p:sp>
      <p:sp>
        <p:nvSpPr>
          <p:cNvPr id="8" name="7 CuadroTexto"/>
          <p:cNvSpPr txBox="1"/>
          <p:nvPr/>
        </p:nvSpPr>
        <p:spPr>
          <a:xfrm>
            <a:off x="341264" y="873314"/>
            <a:ext cx="8594921" cy="369332"/>
          </a:xfrm>
          <a:prstGeom prst="rect">
            <a:avLst/>
          </a:prstGeom>
          <a:noFill/>
        </p:spPr>
        <p:txBody>
          <a:bodyPr wrap="square" rtlCol="0">
            <a:spAutoFit/>
          </a:bodyPr>
          <a:lstStyle/>
          <a:p>
            <a:pPr marL="285750" indent="-285750">
              <a:buFont typeface="Wingdings" panose="05000000000000000000" pitchFamily="2" charset="2"/>
              <a:buChar char="q"/>
            </a:pPr>
            <a:r>
              <a:rPr lang="es-ES" dirty="0" err="1" smtClean="0"/>
              <a:t>SketchUp</a:t>
            </a:r>
            <a:r>
              <a:rPr lang="es-ES" dirty="0" smtClean="0"/>
              <a:t> nos ofrece las siguientes opciones de visualización de modelo</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226" y="1700808"/>
            <a:ext cx="7884368" cy="41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663226" y="5157192"/>
            <a:ext cx="164358" cy="432048"/>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503390"/>
            <a:ext cx="37147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1331640" y="4503390"/>
            <a:ext cx="371998" cy="1085850"/>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Flecha derecha"/>
          <p:cNvSpPr/>
          <p:nvPr/>
        </p:nvSpPr>
        <p:spPr>
          <a:xfrm rot="20060272">
            <a:off x="847657" y="5227300"/>
            <a:ext cx="360253" cy="174750"/>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3312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2" y="1581688"/>
            <a:ext cx="854768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1519" y="1950617"/>
            <a:ext cx="504056" cy="35283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179510" y="5902168"/>
            <a:ext cx="8856984" cy="288032"/>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Rectángulo"/>
          <p:cNvSpPr/>
          <p:nvPr/>
        </p:nvSpPr>
        <p:spPr>
          <a:xfrm>
            <a:off x="251519" y="1663860"/>
            <a:ext cx="2808312" cy="288032"/>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CuadroTexto"/>
          <p:cNvSpPr txBox="1"/>
          <p:nvPr/>
        </p:nvSpPr>
        <p:spPr>
          <a:xfrm>
            <a:off x="5436095" y="5470120"/>
            <a:ext cx="5184576" cy="369332"/>
          </a:xfrm>
          <a:prstGeom prst="rect">
            <a:avLst/>
          </a:prstGeom>
          <a:noFill/>
        </p:spPr>
        <p:txBody>
          <a:bodyPr wrap="square" rtlCol="0">
            <a:spAutoFit/>
          </a:bodyPr>
          <a:lstStyle/>
          <a:p>
            <a:r>
              <a:rPr lang="es-ES" dirty="0" smtClean="0">
                <a:solidFill>
                  <a:srgbClr val="B30D0D"/>
                </a:solidFill>
              </a:rPr>
              <a:t>BARRA DE COMANDOS Y MEDIDAS</a:t>
            </a:r>
            <a:endParaRPr lang="es-ES" dirty="0">
              <a:solidFill>
                <a:srgbClr val="B30D0D"/>
              </a:solidFill>
            </a:endParaRPr>
          </a:p>
        </p:txBody>
      </p:sp>
      <p:sp>
        <p:nvSpPr>
          <p:cNvPr id="9" name="8 CuadroTexto"/>
          <p:cNvSpPr txBox="1"/>
          <p:nvPr/>
        </p:nvSpPr>
        <p:spPr>
          <a:xfrm>
            <a:off x="790587" y="2013736"/>
            <a:ext cx="5184576" cy="369332"/>
          </a:xfrm>
          <a:prstGeom prst="rect">
            <a:avLst/>
          </a:prstGeom>
          <a:noFill/>
        </p:spPr>
        <p:txBody>
          <a:bodyPr wrap="square" rtlCol="0">
            <a:spAutoFit/>
          </a:bodyPr>
          <a:lstStyle/>
          <a:p>
            <a:r>
              <a:rPr lang="es-ES" dirty="0" smtClean="0">
                <a:solidFill>
                  <a:srgbClr val="B30D0D"/>
                </a:solidFill>
              </a:rPr>
              <a:t>BARRA DE HERRAMIENTAS</a:t>
            </a:r>
            <a:endParaRPr lang="es-ES" dirty="0">
              <a:solidFill>
                <a:srgbClr val="B30D0D"/>
              </a:solidFill>
            </a:endParaRPr>
          </a:p>
        </p:txBody>
      </p:sp>
      <p:sp>
        <p:nvSpPr>
          <p:cNvPr id="10" name="9 CuadroTexto"/>
          <p:cNvSpPr txBox="1"/>
          <p:nvPr/>
        </p:nvSpPr>
        <p:spPr>
          <a:xfrm>
            <a:off x="765829" y="5100788"/>
            <a:ext cx="5184576" cy="369332"/>
          </a:xfrm>
          <a:prstGeom prst="rect">
            <a:avLst/>
          </a:prstGeom>
          <a:noFill/>
        </p:spPr>
        <p:txBody>
          <a:bodyPr wrap="square" rtlCol="0">
            <a:spAutoFit/>
          </a:bodyPr>
          <a:lstStyle/>
          <a:p>
            <a:r>
              <a:rPr lang="es-ES" dirty="0" smtClean="0">
                <a:solidFill>
                  <a:srgbClr val="B30D0D"/>
                </a:solidFill>
              </a:rPr>
              <a:t>HERRAMIENTAS</a:t>
            </a:r>
            <a:endParaRPr lang="es-ES" dirty="0">
              <a:solidFill>
                <a:srgbClr val="B30D0D"/>
              </a:solidFill>
            </a:endParaRPr>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COMPOSICIÓN DEL ENTORNO DE TRABAJO</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1752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07950" y="118620"/>
            <a:ext cx="9016578" cy="754694"/>
          </a:xfrm>
          <a:prstGeom prst="rect">
            <a:avLst/>
          </a:prstGeom>
          <a:noFill/>
        </p:spPr>
        <p:txBody>
          <a:bodyPr wrap="square" rtlCol="0">
            <a:spAutoFit/>
          </a:bodyPr>
          <a:lstStyle/>
          <a:p>
            <a:pPr>
              <a:lnSpc>
                <a:spcPct val="150000"/>
              </a:lnSpc>
            </a:pPr>
            <a:r>
              <a:rPr lang="es-ES" sz="3200" b="1" i="1" dirty="0" smtClean="0"/>
              <a:t>ALMACEN DE EXTENSIONES Y MODELOS</a:t>
            </a:r>
            <a:endParaRPr lang="es-ES" sz="3200" b="1" i="1" dirty="0"/>
          </a:p>
        </p:txBody>
      </p:sp>
      <p:sp>
        <p:nvSpPr>
          <p:cNvPr id="8" name="7 CuadroTexto"/>
          <p:cNvSpPr txBox="1"/>
          <p:nvPr/>
        </p:nvSpPr>
        <p:spPr>
          <a:xfrm>
            <a:off x="307950" y="903383"/>
            <a:ext cx="8594921" cy="369332"/>
          </a:xfrm>
          <a:prstGeom prst="rect">
            <a:avLst/>
          </a:prstGeom>
          <a:noFill/>
        </p:spPr>
        <p:txBody>
          <a:bodyPr wrap="square" rtlCol="0">
            <a:spAutoFit/>
          </a:bodyPr>
          <a:lstStyle/>
          <a:p>
            <a:pPr marL="285750" indent="-285750">
              <a:buFont typeface="Wingdings" panose="05000000000000000000" pitchFamily="2" charset="2"/>
              <a:buChar char="q"/>
            </a:pPr>
            <a:r>
              <a:rPr lang="es-ES" dirty="0" err="1" smtClean="0"/>
              <a:t>SketchUp</a:t>
            </a:r>
            <a:r>
              <a:rPr lang="es-ES" dirty="0" smtClean="0"/>
              <a:t> posee una librería de extensiones y modelos que podemos descargar</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226" y="1700808"/>
            <a:ext cx="7884368" cy="4184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2420888"/>
            <a:ext cx="15621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5652120" y="1988840"/>
            <a:ext cx="576064" cy="14401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Rectángulo"/>
          <p:cNvSpPr/>
          <p:nvPr/>
        </p:nvSpPr>
        <p:spPr>
          <a:xfrm>
            <a:off x="3707904" y="2420888"/>
            <a:ext cx="1562100" cy="381000"/>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Flecha derecha"/>
          <p:cNvSpPr/>
          <p:nvPr/>
        </p:nvSpPr>
        <p:spPr>
          <a:xfrm rot="9240323">
            <a:off x="5245729" y="2202964"/>
            <a:ext cx="360253" cy="174750"/>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CuadroTexto"/>
          <p:cNvSpPr txBox="1"/>
          <p:nvPr/>
        </p:nvSpPr>
        <p:spPr>
          <a:xfrm>
            <a:off x="1187624" y="2432556"/>
            <a:ext cx="2736304" cy="369332"/>
          </a:xfrm>
          <a:prstGeom prst="rect">
            <a:avLst/>
          </a:prstGeom>
          <a:noFill/>
        </p:spPr>
        <p:txBody>
          <a:bodyPr wrap="square" rtlCol="0">
            <a:spAutoFit/>
          </a:bodyPr>
          <a:lstStyle/>
          <a:p>
            <a:r>
              <a:rPr lang="es-ES" dirty="0" smtClean="0">
                <a:solidFill>
                  <a:srgbClr val="B30D0D"/>
                </a:solidFill>
              </a:rPr>
              <a:t>ALMACÉN DE MODELOS</a:t>
            </a:r>
            <a:endParaRPr lang="es-ES" dirty="0">
              <a:solidFill>
                <a:srgbClr val="B30D0D"/>
              </a:solidFill>
            </a:endParaRPr>
          </a:p>
        </p:txBody>
      </p:sp>
      <p:sp>
        <p:nvSpPr>
          <p:cNvPr id="6" name="5 Rectángulo"/>
          <p:cNvSpPr/>
          <p:nvPr/>
        </p:nvSpPr>
        <p:spPr>
          <a:xfrm>
            <a:off x="3851920" y="2447822"/>
            <a:ext cx="288032" cy="261098"/>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11 Rectángulo"/>
          <p:cNvSpPr/>
          <p:nvPr/>
        </p:nvSpPr>
        <p:spPr>
          <a:xfrm>
            <a:off x="4816239" y="2469673"/>
            <a:ext cx="288032" cy="261098"/>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CuadroTexto"/>
          <p:cNvSpPr txBox="1"/>
          <p:nvPr/>
        </p:nvSpPr>
        <p:spPr>
          <a:xfrm>
            <a:off x="5482136" y="2415556"/>
            <a:ext cx="2906288" cy="369332"/>
          </a:xfrm>
          <a:prstGeom prst="rect">
            <a:avLst/>
          </a:prstGeom>
          <a:noFill/>
        </p:spPr>
        <p:txBody>
          <a:bodyPr wrap="square" rtlCol="0">
            <a:spAutoFit/>
          </a:bodyPr>
          <a:lstStyle/>
          <a:p>
            <a:r>
              <a:rPr lang="es-ES" dirty="0" smtClean="0">
                <a:solidFill>
                  <a:srgbClr val="B30D0D"/>
                </a:solidFill>
              </a:rPr>
              <a:t>ALMACÉN DE EXTENSIONES</a:t>
            </a:r>
            <a:endParaRPr lang="es-ES" dirty="0">
              <a:solidFill>
                <a:srgbClr val="B30D0D"/>
              </a:solidFill>
            </a:endParaRPr>
          </a:p>
        </p:txBody>
      </p:sp>
      <p:pic>
        <p:nvPicPr>
          <p:cNvPr id="174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226" y="2924944"/>
            <a:ext cx="3688000" cy="246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4550" y="2935625"/>
            <a:ext cx="3643044" cy="2443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096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753" y="1556792"/>
            <a:ext cx="8540594" cy="4528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2387387"/>
            <a:ext cx="1728192" cy="571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solidFill>
                <a:prstClr val="black"/>
              </a:solidFill>
            </a:endParaRPr>
          </a:p>
        </p:txBody>
      </p:sp>
      <p:sp>
        <p:nvSpPr>
          <p:cNvPr id="3" name="2 CuadroTexto"/>
          <p:cNvSpPr txBox="1"/>
          <p:nvPr/>
        </p:nvSpPr>
        <p:spPr>
          <a:xfrm>
            <a:off x="307950" y="118620"/>
            <a:ext cx="9016578" cy="754694"/>
          </a:xfrm>
          <a:prstGeom prst="rect">
            <a:avLst/>
          </a:prstGeom>
          <a:noFill/>
        </p:spPr>
        <p:txBody>
          <a:bodyPr wrap="square" rtlCol="0">
            <a:spAutoFit/>
          </a:bodyPr>
          <a:lstStyle/>
          <a:p>
            <a:pPr>
              <a:lnSpc>
                <a:spcPct val="150000"/>
              </a:lnSpc>
            </a:pPr>
            <a:r>
              <a:rPr lang="es-ES" sz="3200" b="1" i="1" dirty="0" smtClean="0"/>
              <a:t>GEOLOCALIZACIÓN DEL MODELO</a:t>
            </a:r>
            <a:endParaRPr lang="es-ES" sz="3200" b="1" i="1" dirty="0"/>
          </a:p>
        </p:txBody>
      </p:sp>
      <p:sp>
        <p:nvSpPr>
          <p:cNvPr id="8" name="7 CuadroTexto"/>
          <p:cNvSpPr txBox="1"/>
          <p:nvPr/>
        </p:nvSpPr>
        <p:spPr>
          <a:xfrm>
            <a:off x="286426" y="980728"/>
            <a:ext cx="8594921" cy="369332"/>
          </a:xfrm>
          <a:prstGeom prst="rect">
            <a:avLst/>
          </a:prstGeom>
          <a:noFill/>
        </p:spPr>
        <p:txBody>
          <a:bodyPr wrap="square" rtlCol="0">
            <a:spAutoFit/>
          </a:bodyPr>
          <a:lstStyle/>
          <a:p>
            <a:pPr marL="285750" indent="-285750">
              <a:buFont typeface="Wingdings" panose="05000000000000000000" pitchFamily="2" charset="2"/>
              <a:buChar char="q"/>
            </a:pPr>
            <a:r>
              <a:rPr lang="es-ES" dirty="0" err="1" smtClean="0"/>
              <a:t>SketchUp</a:t>
            </a:r>
            <a:r>
              <a:rPr lang="es-ES" dirty="0" smtClean="0"/>
              <a:t> nos ofrece la posibilidad de </a:t>
            </a:r>
            <a:r>
              <a:rPr lang="es-ES" dirty="0" err="1" smtClean="0"/>
              <a:t>geolocalizar</a:t>
            </a:r>
            <a:r>
              <a:rPr lang="es-ES" dirty="0" smtClean="0"/>
              <a:t> nuestro modelo</a:t>
            </a:r>
          </a:p>
        </p:txBody>
      </p:sp>
      <p:sp>
        <p:nvSpPr>
          <p:cNvPr id="4" name="3 Rectángulo"/>
          <p:cNvSpPr/>
          <p:nvPr/>
        </p:nvSpPr>
        <p:spPr>
          <a:xfrm>
            <a:off x="6732239" y="2492895"/>
            <a:ext cx="391901" cy="360041"/>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6516217" y="2395452"/>
            <a:ext cx="1728191" cy="573559"/>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395452"/>
            <a:ext cx="4514895" cy="3025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Rectángulo"/>
          <p:cNvSpPr/>
          <p:nvPr/>
        </p:nvSpPr>
        <p:spPr>
          <a:xfrm>
            <a:off x="5940152" y="3140968"/>
            <a:ext cx="2736304" cy="234234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CuadroTexto"/>
          <p:cNvSpPr txBox="1"/>
          <p:nvPr/>
        </p:nvSpPr>
        <p:spPr>
          <a:xfrm>
            <a:off x="5955074" y="3174987"/>
            <a:ext cx="2649374" cy="2308324"/>
          </a:xfrm>
          <a:prstGeom prst="rect">
            <a:avLst/>
          </a:prstGeom>
          <a:noFill/>
        </p:spPr>
        <p:txBody>
          <a:bodyPr wrap="square" rtlCol="0">
            <a:spAutoFit/>
          </a:bodyPr>
          <a:lstStyle/>
          <a:p>
            <a:r>
              <a:rPr lang="es-ES" dirty="0" smtClean="0">
                <a:solidFill>
                  <a:schemeClr val="bg1">
                    <a:lumMod val="95000"/>
                  </a:schemeClr>
                </a:solidFill>
              </a:rPr>
              <a:t>Al pulsar en el botón de </a:t>
            </a:r>
            <a:r>
              <a:rPr lang="es-ES" dirty="0" err="1" smtClean="0">
                <a:solidFill>
                  <a:schemeClr val="bg1">
                    <a:lumMod val="95000"/>
                  </a:schemeClr>
                </a:solidFill>
              </a:rPr>
              <a:t>geolocalización</a:t>
            </a:r>
            <a:r>
              <a:rPr lang="es-ES" dirty="0" smtClean="0">
                <a:solidFill>
                  <a:schemeClr val="bg1">
                    <a:lumMod val="95000"/>
                  </a:schemeClr>
                </a:solidFill>
              </a:rPr>
              <a:t> se abre una ventana emergente con un mapa en el cual podremos buscar la localización de nuestro modelo y situarlo donde deseemos</a:t>
            </a:r>
            <a:endParaRPr lang="es-ES" sz="1600" dirty="0" smtClean="0">
              <a:solidFill>
                <a:schemeClr val="bg1">
                  <a:lumMod val="95000"/>
                </a:schemeClr>
              </a:solidFill>
            </a:endParaRPr>
          </a:p>
        </p:txBody>
      </p:sp>
      <p:sp>
        <p:nvSpPr>
          <p:cNvPr id="14" name="13 Flecha derecha"/>
          <p:cNvSpPr/>
          <p:nvPr/>
        </p:nvSpPr>
        <p:spPr>
          <a:xfrm rot="7720145">
            <a:off x="8184301" y="2204864"/>
            <a:ext cx="536592" cy="144017"/>
          </a:xfrm>
          <a:prstGeom prst="rightArrow">
            <a:avLst/>
          </a:prstGeom>
          <a:solidFill>
            <a:srgbClr val="B30D0D"/>
          </a:solid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Rectángulo"/>
          <p:cNvSpPr/>
          <p:nvPr/>
        </p:nvSpPr>
        <p:spPr>
          <a:xfrm>
            <a:off x="8408497" y="1851975"/>
            <a:ext cx="472850" cy="180021"/>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5212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3" grpId="0"/>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2" y="1581688"/>
            <a:ext cx="854768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1519" y="1950617"/>
            <a:ext cx="504056" cy="35283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PERSONALIZACIÓN DEL ENTORNO DE TRABAJO</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
        <p:nvSpPr>
          <p:cNvPr id="11" name="10 Rectángulo"/>
          <p:cNvSpPr/>
          <p:nvPr/>
        </p:nvSpPr>
        <p:spPr>
          <a:xfrm>
            <a:off x="334162" y="1981745"/>
            <a:ext cx="349407" cy="182239"/>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12 Flecha derecha"/>
          <p:cNvSpPr/>
          <p:nvPr/>
        </p:nvSpPr>
        <p:spPr>
          <a:xfrm rot="3113640">
            <a:off x="524372" y="2264498"/>
            <a:ext cx="637995" cy="2473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13 Rectángulo"/>
          <p:cNvSpPr/>
          <p:nvPr/>
        </p:nvSpPr>
        <p:spPr>
          <a:xfrm>
            <a:off x="1043608" y="2636912"/>
            <a:ext cx="792088" cy="50405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136" y="2689882"/>
            <a:ext cx="635552" cy="376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14 CuadroTexto"/>
          <p:cNvSpPr txBox="1"/>
          <p:nvPr/>
        </p:nvSpPr>
        <p:spPr>
          <a:xfrm>
            <a:off x="958649" y="3256087"/>
            <a:ext cx="4608512" cy="830997"/>
          </a:xfrm>
          <a:prstGeom prst="rect">
            <a:avLst/>
          </a:prstGeom>
          <a:noFill/>
        </p:spPr>
        <p:txBody>
          <a:bodyPr wrap="square" rtlCol="0">
            <a:spAutoFit/>
          </a:bodyPr>
          <a:lstStyle/>
          <a:p>
            <a:r>
              <a:rPr lang="es-ES" sz="1600" dirty="0" smtClean="0">
                <a:solidFill>
                  <a:srgbClr val="B30D0D"/>
                </a:solidFill>
              </a:rPr>
              <a:t>ACERCAMOS EL RATON A LA LÍNEA DE PUNTOS</a:t>
            </a:r>
          </a:p>
          <a:p>
            <a:r>
              <a:rPr lang="es-ES" sz="1600" dirty="0" smtClean="0">
                <a:solidFill>
                  <a:srgbClr val="B30D0D"/>
                </a:solidFill>
              </a:rPr>
              <a:t>HASTA QUE APAREZCA UNA FLECHA Y DESPLAZA</a:t>
            </a:r>
          </a:p>
          <a:p>
            <a:r>
              <a:rPr lang="es-ES" sz="1600" dirty="0" smtClean="0">
                <a:solidFill>
                  <a:srgbClr val="B30D0D"/>
                </a:solidFill>
              </a:rPr>
              <a:t>EL CONJUNTO DE HERRAMIENTAS HACIA EL CENTRO</a:t>
            </a:r>
            <a:endParaRPr lang="es-ES" sz="1600" dirty="0">
              <a:solidFill>
                <a:srgbClr val="B30D0D"/>
              </a:solidFill>
            </a:endParaRPr>
          </a:p>
        </p:txBody>
      </p:sp>
    </p:spTree>
    <p:extLst>
      <p:ext uri="{BB962C8B-B14F-4D97-AF65-F5344CB8AC3E}">
        <p14:creationId xmlns:p14="http://schemas.microsoft.com/office/powerpoint/2010/main" val="259092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fltVal val="0"/>
                                          </p:val>
                                        </p:tav>
                                        <p:tav tm="100000">
                                          <p:val>
                                            <p:strVal val="#ppt_w"/>
                                          </p:val>
                                        </p:tav>
                                      </p:tavLst>
                                    </p:anim>
                                    <p:anim calcmode="lin" valueType="num">
                                      <p:cBhvr>
                                        <p:cTn id="13" dur="1000" fill="hold"/>
                                        <p:tgtEl>
                                          <p:spTgt spid="13"/>
                                        </p:tgtEl>
                                        <p:attrNameLst>
                                          <p:attrName>ppt_h</p:attrName>
                                        </p:attrNameLst>
                                      </p:cBhvr>
                                      <p:tavLst>
                                        <p:tav tm="0">
                                          <p:val>
                                            <p:fltVal val="0"/>
                                          </p:val>
                                        </p:tav>
                                        <p:tav tm="100000">
                                          <p:val>
                                            <p:strVal val="#ppt_h"/>
                                          </p:val>
                                        </p:tav>
                                      </p:tavLst>
                                    </p:anim>
                                    <p:anim calcmode="lin" valueType="num">
                                      <p:cBhvr>
                                        <p:cTn id="14" dur="1000" fill="hold"/>
                                        <p:tgtEl>
                                          <p:spTgt spid="13"/>
                                        </p:tgtEl>
                                        <p:attrNameLst>
                                          <p:attrName>style.rotation</p:attrName>
                                        </p:attrNameLst>
                                      </p:cBhvr>
                                      <p:tavLst>
                                        <p:tav tm="0">
                                          <p:val>
                                            <p:fltVal val="90"/>
                                          </p:val>
                                        </p:tav>
                                        <p:tav tm="100000">
                                          <p:val>
                                            <p:fltVal val="0"/>
                                          </p:val>
                                        </p:tav>
                                      </p:tavLst>
                                    </p:anim>
                                    <p:animEffect transition="in" filter="fade">
                                      <p:cBhvr>
                                        <p:cTn id="15" dur="1000"/>
                                        <p:tgtEl>
                                          <p:spTgt spid="1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par>
                                <p:cTn id="21" presetID="53" presetClass="entr" presetSubtype="16"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p:cTn id="23" dur="500" fill="hold"/>
                                        <p:tgtEl>
                                          <p:spTgt spid="2050"/>
                                        </p:tgtEl>
                                        <p:attrNameLst>
                                          <p:attrName>ppt_w</p:attrName>
                                        </p:attrNameLst>
                                      </p:cBhvr>
                                      <p:tavLst>
                                        <p:tav tm="0">
                                          <p:val>
                                            <p:fltVal val="0"/>
                                          </p:val>
                                        </p:tav>
                                        <p:tav tm="100000">
                                          <p:val>
                                            <p:strVal val="#ppt_w"/>
                                          </p:val>
                                        </p:tav>
                                      </p:tavLst>
                                    </p:anim>
                                    <p:anim calcmode="lin" valueType="num">
                                      <p:cBhvr>
                                        <p:cTn id="24" dur="500" fill="hold"/>
                                        <p:tgtEl>
                                          <p:spTgt spid="2050"/>
                                        </p:tgtEl>
                                        <p:attrNameLst>
                                          <p:attrName>ppt_h</p:attrName>
                                        </p:attrNameLst>
                                      </p:cBhvr>
                                      <p:tavLst>
                                        <p:tav tm="0">
                                          <p:val>
                                            <p:fltVal val="0"/>
                                          </p:val>
                                        </p:tav>
                                        <p:tav tm="100000">
                                          <p:val>
                                            <p:strVal val="#ppt_h"/>
                                          </p:val>
                                        </p:tav>
                                      </p:tavLst>
                                    </p:anim>
                                    <p:animEffect transition="in" filter="fade">
                                      <p:cBhvr>
                                        <p:cTn id="25" dur="500"/>
                                        <p:tgtEl>
                                          <p:spTgt spid="2050"/>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62" y="1581688"/>
            <a:ext cx="8547681"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PERSONALIZACIÓN DEL ENTORNO DE TRABAJO</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189268" y="2258257"/>
            <a:ext cx="397346" cy="359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5 Rectángulo"/>
          <p:cNvSpPr/>
          <p:nvPr/>
        </p:nvSpPr>
        <p:spPr>
          <a:xfrm>
            <a:off x="1137558" y="2163984"/>
            <a:ext cx="500767" cy="3785296"/>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17 CuadroTexto"/>
          <p:cNvSpPr txBox="1"/>
          <p:nvPr/>
        </p:nvSpPr>
        <p:spPr>
          <a:xfrm>
            <a:off x="1979711" y="2163984"/>
            <a:ext cx="3587449" cy="830997"/>
          </a:xfrm>
          <a:prstGeom prst="rect">
            <a:avLst/>
          </a:prstGeom>
          <a:noFill/>
        </p:spPr>
        <p:txBody>
          <a:bodyPr wrap="square" rtlCol="0">
            <a:spAutoFit/>
          </a:bodyPr>
          <a:lstStyle/>
          <a:p>
            <a:r>
              <a:rPr lang="es-ES" sz="1600" dirty="0" smtClean="0">
                <a:solidFill>
                  <a:srgbClr val="B30D0D"/>
                </a:solidFill>
              </a:rPr>
              <a:t>CERRAMOS LA VENTANA Y REPETIMOS EL PROCESO CON EL RESTO DE HERRAMIENTAS</a:t>
            </a:r>
            <a:endParaRPr lang="es-ES" sz="1600" dirty="0">
              <a:solidFill>
                <a:srgbClr val="B30D0D"/>
              </a:solidFill>
            </a:endParaRPr>
          </a:p>
        </p:txBody>
      </p:sp>
    </p:spTree>
    <p:extLst>
      <p:ext uri="{BB962C8B-B14F-4D97-AF65-F5344CB8AC3E}">
        <p14:creationId xmlns:p14="http://schemas.microsoft.com/office/powerpoint/2010/main" val="114054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68" y="1988840"/>
            <a:ext cx="2071089" cy="4010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369568" y="1973454"/>
            <a:ext cx="2071089" cy="576064"/>
          </a:xfrm>
          <a:prstGeom prst="rect">
            <a:avLst/>
          </a:prstGeom>
          <a:noFill/>
          <a:ln>
            <a:solidFill>
              <a:srgbClr val="B30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Rectángulo"/>
          <p:cNvSpPr/>
          <p:nvPr/>
        </p:nvSpPr>
        <p:spPr>
          <a:xfrm>
            <a:off x="369568" y="3356992"/>
            <a:ext cx="2071089" cy="5862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Rectángulo"/>
          <p:cNvSpPr/>
          <p:nvPr/>
        </p:nvSpPr>
        <p:spPr>
          <a:xfrm>
            <a:off x="369568" y="4653136"/>
            <a:ext cx="2071089" cy="11122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5183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9" y="1988840"/>
            <a:ext cx="2520280" cy="33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59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68" y="1700808"/>
            <a:ext cx="8442079" cy="448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369568" y="338150"/>
            <a:ext cx="6480720" cy="369332"/>
          </a:xfrm>
          <a:prstGeom prst="rect">
            <a:avLst/>
          </a:prstGeom>
          <a:noFill/>
        </p:spPr>
        <p:txBody>
          <a:bodyPr wrap="square" rtlCol="0">
            <a:spAutoFit/>
          </a:bodyPr>
          <a:lstStyle/>
          <a:p>
            <a:endParaRPr lang="es-ES" dirty="0"/>
          </a:p>
        </p:txBody>
      </p:sp>
      <p:sp>
        <p:nvSpPr>
          <p:cNvPr id="3" name="2 CuadroTexto"/>
          <p:cNvSpPr txBox="1"/>
          <p:nvPr/>
        </p:nvSpPr>
        <p:spPr>
          <a:xfrm>
            <a:off x="369568" y="188640"/>
            <a:ext cx="7442792" cy="769441"/>
          </a:xfrm>
          <a:prstGeom prst="rect">
            <a:avLst/>
          </a:prstGeom>
          <a:noFill/>
        </p:spPr>
        <p:txBody>
          <a:bodyPr wrap="square" rtlCol="0">
            <a:spAutoFit/>
          </a:bodyPr>
          <a:lstStyle/>
          <a:p>
            <a:r>
              <a:rPr lang="es-ES" sz="4400" b="1" i="1" dirty="0" smtClean="0"/>
              <a:t>ENTORNO DE TRABAJO</a:t>
            </a:r>
            <a:endParaRPr lang="es-ES" sz="4400" b="1" i="1" dirty="0"/>
          </a:p>
        </p:txBody>
      </p:sp>
      <p:sp>
        <p:nvSpPr>
          <p:cNvPr id="8" name="7 CuadroTexto"/>
          <p:cNvSpPr txBox="1"/>
          <p:nvPr/>
        </p:nvSpPr>
        <p:spPr>
          <a:xfrm>
            <a:off x="369568" y="987356"/>
            <a:ext cx="5930624" cy="400110"/>
          </a:xfrm>
          <a:prstGeom prst="rect">
            <a:avLst/>
          </a:prstGeom>
          <a:noFill/>
        </p:spPr>
        <p:txBody>
          <a:bodyPr wrap="square" rtlCol="0">
            <a:spAutoFit/>
          </a:bodyPr>
          <a:lstStyle/>
          <a:p>
            <a:r>
              <a:rPr lang="es-ES" sz="2000" b="1" dirty="0" smtClean="0"/>
              <a:t>           BARRAS DE HERRAMIENTAS</a:t>
            </a:r>
            <a:endParaRPr lang="es-ES" sz="2000" b="1"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524" y="1019348"/>
            <a:ext cx="336125" cy="336125"/>
          </a:xfrm>
          <a:prstGeom prst="ellipse">
            <a:avLst/>
          </a:prstGeom>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796" y="1982938"/>
            <a:ext cx="1577980" cy="2248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977796" y="1988840"/>
            <a:ext cx="1577980"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Rectángulo"/>
          <p:cNvSpPr/>
          <p:nvPr/>
        </p:nvSpPr>
        <p:spPr>
          <a:xfrm>
            <a:off x="975281" y="2302025"/>
            <a:ext cx="1577980" cy="8389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2548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3234</TotalTime>
  <Words>2068</Words>
  <Application>Microsoft Office PowerPoint</Application>
  <PresentationFormat>Presentación en pantalla (4:3)</PresentationFormat>
  <Paragraphs>266</Paragraphs>
  <Slides>41</Slides>
  <Notes>0</Notes>
  <HiddenSlides>0</HiddenSlides>
  <MMClips>0</MMClips>
  <ScaleCrop>false</ScaleCrop>
  <HeadingPairs>
    <vt:vector size="4" baseType="variant">
      <vt:variant>
        <vt:lpstr>Tema</vt:lpstr>
      </vt:variant>
      <vt:variant>
        <vt:i4>2</vt:i4>
      </vt:variant>
      <vt:variant>
        <vt:lpstr>Títulos de diapositiva</vt:lpstr>
      </vt:variant>
      <vt:variant>
        <vt:i4>41</vt:i4>
      </vt:variant>
    </vt:vector>
  </HeadingPairs>
  <TitlesOfParts>
    <vt:vector size="43" baseType="lpstr">
      <vt:lpstr>Tema de Office</vt:lpstr>
      <vt:lpstr>1_Tema de Office</vt:lpstr>
      <vt:lpstr>Presentación de PowerPoint</vt:lpstr>
      <vt:lpstr>CONTENIDO</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BÁSICO DE DISEÑO EN 3D</dc:title>
  <dc:creator>Usuario1</dc:creator>
  <cp:lastModifiedBy>Usuario1</cp:lastModifiedBy>
  <cp:revision>86</cp:revision>
  <dcterms:created xsi:type="dcterms:W3CDTF">2016-03-28T14:38:46Z</dcterms:created>
  <dcterms:modified xsi:type="dcterms:W3CDTF">2016-04-14T14:48:18Z</dcterms:modified>
</cp:coreProperties>
</file>